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6" r:id="rId2"/>
    <p:sldId id="277" r:id="rId3"/>
    <p:sldId id="269" r:id="rId4"/>
    <p:sldId id="290" r:id="rId5"/>
    <p:sldId id="257" r:id="rId6"/>
    <p:sldId id="268" r:id="rId7"/>
    <p:sldId id="278" r:id="rId8"/>
    <p:sldId id="266" r:id="rId9"/>
    <p:sldId id="267" r:id="rId10"/>
    <p:sldId id="258" r:id="rId11"/>
    <p:sldId id="259" r:id="rId12"/>
    <p:sldId id="260" r:id="rId13"/>
    <p:sldId id="288" r:id="rId14"/>
    <p:sldId id="261" r:id="rId15"/>
    <p:sldId id="262" r:id="rId16"/>
    <p:sldId id="289" r:id="rId17"/>
    <p:sldId id="264" r:id="rId18"/>
    <p:sldId id="279" r:id="rId19"/>
    <p:sldId id="280" r:id="rId20"/>
    <p:sldId id="281" r:id="rId21"/>
    <p:sldId id="282" r:id="rId22"/>
    <p:sldId id="283" r:id="rId23"/>
    <p:sldId id="284"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45" autoAdjust="0"/>
    <p:restoredTop sz="94660"/>
  </p:normalViewPr>
  <p:slideViewPr>
    <p:cSldViewPr>
      <p:cViewPr varScale="1">
        <p:scale>
          <a:sx n="63" d="100"/>
          <a:sy n="63" d="100"/>
        </p:scale>
        <p:origin x="72" y="3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5B106E36-FD25-4E2D-B0AA-010F637433A0}" type="datetimeFigureOut">
              <a:rPr lang="ru-RU" smtClean="0"/>
              <a:pPr/>
              <a:t>18.01.2022</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18.01.2022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18.01.2022</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5B106E36-FD25-4E2D-B0AA-010F637433A0}" type="datetimeFigureOut">
              <a:rPr lang="ru-RU" smtClean="0"/>
              <a:pPr/>
              <a:t>18.01.2022</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18.01.2022</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5B106E36-FD25-4E2D-B0AA-010F637433A0}" type="datetimeFigureOut">
              <a:rPr lang="ru-RU" smtClean="0"/>
              <a:pPr/>
              <a:t>18.01.2022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5B106E36-FD25-4E2D-B0AA-010F637433A0}" type="datetimeFigureOut">
              <a:rPr lang="ru-RU" smtClean="0"/>
              <a:pPr/>
              <a:t>18.01.2022</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5C68B6-61C2-468F-89AB-4B9F7531AA68}"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106E36-FD25-4E2D-B0AA-010F637433A0}" type="datetimeFigureOut">
              <a:rPr lang="ru-RU" smtClean="0"/>
              <a:pPr/>
              <a:t>18.01.2022</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5.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ortmozg.com/zabolevaniya/dementsiya" TargetMode="External"/><Relationship Id="rId2" Type="http://schemas.openxmlformats.org/officeDocument/2006/relationships/hyperlink" Target="https://sortmozg.com/zabolevaniya/bipolyarnoe-affektivnoe-rasstrojstvo"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860032" y="1124744"/>
            <a:ext cx="3816424" cy="393634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z="3200" b="1" dirty="0" err="1" smtClean="0">
                <a:solidFill>
                  <a:srgbClr val="002060"/>
                </a:solidFill>
                <a:effectLst>
                  <a:outerShdw blurRad="31750" dist="25400" dir="5400000" algn="tl" rotWithShape="0">
                    <a:srgbClr val="000000">
                      <a:alpha val="25000"/>
                    </a:srgbClr>
                  </a:outerShdw>
                </a:effectLst>
                <a:ea typeface="+mj-ea"/>
                <a:cs typeface="+mj-cs"/>
              </a:rPr>
              <a:t>Психикалық</a:t>
            </a:r>
            <a:r>
              <a:rPr lang="ru-RU" sz="3200" b="1" dirty="0" smtClean="0">
                <a:solidFill>
                  <a:srgbClr val="002060"/>
                </a:solidFill>
                <a:effectLst>
                  <a:outerShdw blurRad="31750" dist="25400" dir="5400000" algn="tl" rotWithShape="0">
                    <a:srgbClr val="000000">
                      <a:alpha val="25000"/>
                    </a:srgbClr>
                  </a:outerShdw>
                </a:effectLst>
                <a:ea typeface="+mj-ea"/>
                <a:cs typeface="+mj-cs"/>
              </a:rPr>
              <a:t> </a:t>
            </a:r>
            <a:r>
              <a:rPr lang="ru-RU" sz="3200" b="1" dirty="0" err="1" smtClean="0">
                <a:solidFill>
                  <a:srgbClr val="002060"/>
                </a:solidFill>
                <a:effectLst>
                  <a:outerShdw blurRad="31750" dist="25400" dir="5400000" algn="tl" rotWithShape="0">
                    <a:srgbClr val="000000">
                      <a:alpha val="25000"/>
                    </a:srgbClr>
                  </a:outerShdw>
                </a:effectLst>
                <a:ea typeface="+mj-ea"/>
                <a:cs typeface="+mj-cs"/>
              </a:rPr>
              <a:t>бұзылулар</a:t>
            </a:r>
            <a:r>
              <a:rPr lang="ru-RU" sz="3200" b="1" dirty="0" smtClean="0">
                <a:solidFill>
                  <a:srgbClr val="002060"/>
                </a:solidFill>
                <a:effectLst>
                  <a:outerShdw blurRad="31750" dist="25400" dir="5400000" algn="tl" rotWithShape="0">
                    <a:srgbClr val="000000">
                      <a:alpha val="25000"/>
                    </a:srgbClr>
                  </a:outerShdw>
                </a:effectLst>
                <a:ea typeface="+mj-ea"/>
                <a:cs typeface="+mj-cs"/>
              </a:rPr>
              <a:t> мен </a:t>
            </a:r>
            <a:r>
              <a:rPr lang="ru-RU" sz="3200" b="1" dirty="0" err="1" smtClean="0">
                <a:solidFill>
                  <a:srgbClr val="002060"/>
                </a:solidFill>
                <a:effectLst>
                  <a:outerShdw blurRad="31750" dist="25400" dir="5400000" algn="tl" rotWithShape="0">
                    <a:srgbClr val="000000">
                      <a:alpha val="25000"/>
                    </a:srgbClr>
                  </a:outerShdw>
                </a:effectLst>
                <a:ea typeface="+mj-ea"/>
                <a:cs typeface="+mj-cs"/>
              </a:rPr>
              <a:t>жұмыс</a:t>
            </a:r>
            <a:r>
              <a:rPr lang="ru-RU" sz="3200" b="1" dirty="0" smtClean="0">
                <a:solidFill>
                  <a:srgbClr val="002060"/>
                </a:solidFill>
                <a:effectLst>
                  <a:outerShdw blurRad="31750" dist="25400" dir="5400000" algn="tl" rotWithShape="0">
                    <a:srgbClr val="000000">
                      <a:alpha val="25000"/>
                    </a:srgbClr>
                  </a:outerShdw>
                </a:effectLst>
                <a:ea typeface="+mj-ea"/>
                <a:cs typeface="+mj-cs"/>
              </a:rPr>
              <a:t> </a:t>
            </a:r>
            <a:r>
              <a:rPr lang="ru-RU" sz="3200" b="1" dirty="0" err="1" smtClean="0">
                <a:solidFill>
                  <a:srgbClr val="002060"/>
                </a:solidFill>
                <a:effectLst>
                  <a:outerShdw blurRad="31750" dist="25400" dir="5400000" algn="tl" rotWithShape="0">
                    <a:srgbClr val="000000">
                      <a:alpha val="25000"/>
                    </a:srgbClr>
                  </a:outerShdw>
                </a:effectLst>
                <a:ea typeface="+mj-ea"/>
                <a:cs typeface="+mj-cs"/>
              </a:rPr>
              <a:t>істеу</a:t>
            </a:r>
            <a:r>
              <a:rPr lang="ru-RU" sz="3200" b="1" dirty="0" smtClean="0">
                <a:solidFill>
                  <a:srgbClr val="002060"/>
                </a:solidFill>
                <a:effectLst>
                  <a:outerShdw blurRad="31750" dist="25400" dir="5400000" algn="tl" rotWithShape="0">
                    <a:srgbClr val="000000">
                      <a:alpha val="25000"/>
                    </a:srgbClr>
                  </a:outerShdw>
                </a:effectLst>
                <a:ea typeface="+mj-ea"/>
                <a:cs typeface="+mj-cs"/>
              </a:rPr>
              <a:t> </a:t>
            </a:r>
            <a:r>
              <a:rPr lang="ru-RU" sz="3200" b="1" dirty="0" err="1" smtClean="0">
                <a:solidFill>
                  <a:srgbClr val="002060"/>
                </a:solidFill>
                <a:effectLst>
                  <a:outerShdw blurRad="31750" dist="25400" dir="5400000" algn="tl" rotWithShape="0">
                    <a:srgbClr val="000000">
                      <a:alpha val="25000"/>
                    </a:srgbClr>
                  </a:outerShdw>
                </a:effectLst>
                <a:ea typeface="+mj-ea"/>
                <a:cs typeface="+mj-cs"/>
              </a:rPr>
              <a:t>технологиялары</a:t>
            </a:r>
            <a:r>
              <a:rPr kumimoji="0" lang="ru-RU" sz="3200" b="1" i="0" u="none" strike="noStrike" kern="1200" cap="none" spc="0" normalizeH="0" baseline="0" noProof="0" dirty="0" smtClean="0">
                <a:ln>
                  <a:noFill/>
                </a:ln>
                <a:solidFill>
                  <a:srgbClr val="002060"/>
                </a:solidFill>
                <a:effectLst>
                  <a:outerShdw blurRad="31750" dist="25400" dir="5400000" algn="tl" rotWithShape="0">
                    <a:srgbClr val="000000">
                      <a:alpha val="25000"/>
                    </a:srgbClr>
                  </a:outerShdw>
                </a:effectLst>
                <a:uLnTx/>
                <a:uFillTx/>
                <a:latin typeface="+mn-lt"/>
                <a:ea typeface="+mj-ea"/>
                <a:cs typeface="+mj-cs"/>
              </a:rPr>
              <a:t/>
            </a:r>
            <a:br>
              <a:rPr kumimoji="0" lang="ru-RU" sz="3200" b="1" i="0" u="none" strike="noStrike" kern="1200" cap="none" spc="0" normalizeH="0" baseline="0" noProof="0" dirty="0" smtClean="0">
                <a:ln>
                  <a:noFill/>
                </a:ln>
                <a:solidFill>
                  <a:srgbClr val="002060"/>
                </a:solidFill>
                <a:effectLst>
                  <a:outerShdw blurRad="31750" dist="25400" dir="5400000" algn="tl" rotWithShape="0">
                    <a:srgbClr val="000000">
                      <a:alpha val="25000"/>
                    </a:srgbClr>
                  </a:outerShdw>
                </a:effectLst>
                <a:uLnTx/>
                <a:uFillTx/>
                <a:latin typeface="+mn-lt"/>
                <a:ea typeface="+mj-ea"/>
                <a:cs typeface="+mj-cs"/>
              </a:rPr>
            </a:br>
            <a:endParaRPr kumimoji="0" lang="ru-RU" sz="3200" b="1" i="0" u="none" strike="noStrike" kern="1200" cap="none" spc="0" normalizeH="0" baseline="0" noProof="0" dirty="0" smtClean="0">
              <a:ln>
                <a:noFill/>
              </a:ln>
              <a:solidFill>
                <a:srgbClr val="002060"/>
              </a:solidFill>
              <a:effectLst>
                <a:outerShdw blurRad="31750" dist="25400" dir="5400000" algn="tl" rotWithShape="0">
                  <a:srgbClr val="000000">
                    <a:alpha val="25000"/>
                  </a:srgbClr>
                </a:outerShdw>
              </a:effectLst>
              <a:uLnTx/>
              <a:uFillTx/>
              <a:latin typeface="+mn-lt"/>
              <a:ea typeface="+mj-ea"/>
              <a:cs typeface="+mj-cs"/>
            </a:endParaRPr>
          </a:p>
        </p:txBody>
      </p:sp>
      <p:sp>
        <p:nvSpPr>
          <p:cNvPr id="5" name="AutoShape 4">
            <a:hlinkClick r:id="" action="ppaction://hlinkshowjump?jump=previousslide" highlightClick="1"/>
          </p:cNvPr>
          <p:cNvSpPr>
            <a:spLocks noChangeArrowheads="1"/>
          </p:cNvSpPr>
          <p:nvPr/>
        </p:nvSpPr>
        <p:spPr bwMode="auto">
          <a:xfrm>
            <a:off x="0" y="6784975"/>
            <a:ext cx="69850" cy="73025"/>
          </a:xfrm>
          <a:prstGeom prst="actionButtonBackPrevious">
            <a:avLst/>
          </a:prstGeom>
          <a:solidFill>
            <a:srgbClr val="99CCFF"/>
          </a:solidFill>
          <a:ln w="9525">
            <a:noFill/>
            <a:miter lim="800000"/>
            <a:headEnd/>
            <a:tailEnd/>
          </a:ln>
        </p:spPr>
        <p:txBody>
          <a:bodyPr wrap="none" anchor="ctr"/>
          <a:lstStyle/>
          <a:p>
            <a:endParaRPr lang="ru-RU"/>
          </a:p>
        </p:txBody>
      </p:sp>
      <p:sp>
        <p:nvSpPr>
          <p:cNvPr id="6" name="AutoShape 5">
            <a:hlinkClick r:id="" action="ppaction://hlinkshowjump?jump=nextslide" highlightClick="1"/>
          </p:cNvPr>
          <p:cNvSpPr>
            <a:spLocks noChangeArrowheads="1"/>
          </p:cNvSpPr>
          <p:nvPr/>
        </p:nvSpPr>
        <p:spPr bwMode="auto">
          <a:xfrm>
            <a:off x="9074150" y="6742113"/>
            <a:ext cx="69850" cy="115887"/>
          </a:xfrm>
          <a:prstGeom prst="actionButtonForwardNext">
            <a:avLst/>
          </a:prstGeom>
          <a:solidFill>
            <a:srgbClr val="99CCFF"/>
          </a:solidFill>
          <a:ln w="9525">
            <a:noFill/>
            <a:miter lim="800000"/>
            <a:headEnd/>
            <a:tailEnd/>
          </a:ln>
        </p:spPr>
        <p:txBody>
          <a:bodyPr wrap="none" anchor="ctr"/>
          <a:lstStyle/>
          <a:p>
            <a:endParaRPr lang="ru-RU"/>
          </a:p>
        </p:txBody>
      </p:sp>
      <p:sp>
        <p:nvSpPr>
          <p:cNvPr id="7" name="AutoShape 6">
            <a:hlinkClick r:id="rId2" action="ppaction://hlinksldjump" highlightClick="1"/>
          </p:cNvPr>
          <p:cNvSpPr>
            <a:spLocks noChangeArrowheads="1"/>
          </p:cNvSpPr>
          <p:nvPr/>
        </p:nvSpPr>
        <p:spPr bwMode="auto">
          <a:xfrm>
            <a:off x="0" y="0"/>
            <a:ext cx="69850" cy="73025"/>
          </a:xfrm>
          <a:prstGeom prst="actionButtonHome">
            <a:avLst/>
          </a:prstGeom>
          <a:solidFill>
            <a:srgbClr val="99CCFF"/>
          </a:solidFill>
          <a:ln w="9525">
            <a:noFill/>
            <a:miter lim="800000"/>
            <a:headEnd/>
            <a:tailEnd/>
          </a:ln>
        </p:spPr>
        <p:txBody>
          <a:bodyPr wrap="none" anchor="ctr"/>
          <a:lstStyle/>
          <a:p>
            <a:endParaRPr lang="ru-RU"/>
          </a:p>
        </p:txBody>
      </p:sp>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245824" y="1901096"/>
            <a:ext cx="4326176" cy="2476262"/>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1475656" y="476672"/>
            <a:ext cx="6408712" cy="923330"/>
          </a:xfrm>
          <a:prstGeom prst="rect">
            <a:avLst/>
          </a:prstGeom>
          <a:noFill/>
        </p:spPr>
        <p:txBody>
          <a:bodyPr wrap="square" rtlCol="0">
            <a:spAutoFit/>
          </a:bodyPr>
          <a:lstStyle/>
          <a:p>
            <a:pPr algn="ctr"/>
            <a:r>
              <a:rPr lang="ru-RU" b="1" dirty="0" err="1" smtClean="0">
                <a:latin typeface="Calibri" pitchFamily="34" charset="0"/>
              </a:rPr>
              <a:t>Әл-Фараби атындағы Қазақ ұлттық университеті</a:t>
            </a:r>
            <a:endParaRPr lang="ru-RU" b="1" dirty="0" smtClean="0">
              <a:latin typeface="Calibri" pitchFamily="34" charset="0"/>
            </a:endParaRPr>
          </a:p>
          <a:p>
            <a:pPr algn="ctr"/>
            <a:r>
              <a:rPr lang="ru-RU" b="1" dirty="0" smtClean="0">
                <a:latin typeface="Calibri" pitchFamily="34" charset="0"/>
              </a:rPr>
              <a:t>Философия </a:t>
            </a:r>
            <a:r>
              <a:rPr lang="ru-RU" b="1" dirty="0" err="1" smtClean="0">
                <a:latin typeface="Calibri" pitchFamily="34" charset="0"/>
              </a:rPr>
              <a:t>және саясаттану</a:t>
            </a:r>
            <a:r>
              <a:rPr lang="ru-RU" b="1" dirty="0" smtClean="0">
                <a:latin typeface="Calibri" pitchFamily="34" charset="0"/>
              </a:rPr>
              <a:t> </a:t>
            </a:r>
            <a:r>
              <a:rPr lang="ru-RU" b="1" dirty="0" err="1" smtClean="0">
                <a:latin typeface="Calibri" pitchFamily="34" charset="0"/>
              </a:rPr>
              <a:t>факультеті</a:t>
            </a:r>
            <a:endParaRPr lang="ru-RU" b="1" dirty="0" smtClean="0">
              <a:latin typeface="Calibri" pitchFamily="34" charset="0"/>
            </a:endParaRPr>
          </a:p>
          <a:p>
            <a:pPr algn="ctr"/>
            <a:r>
              <a:rPr lang="ru-RU" b="1" dirty="0" err="1" smtClean="0">
                <a:latin typeface="Calibri" pitchFamily="34" charset="0"/>
              </a:rPr>
              <a:t>Жалпы</a:t>
            </a:r>
            <a:r>
              <a:rPr lang="ru-RU" b="1" dirty="0" smtClean="0">
                <a:latin typeface="Calibri" pitchFamily="34" charset="0"/>
              </a:rPr>
              <a:t> </a:t>
            </a:r>
            <a:r>
              <a:rPr lang="ru-RU" b="1" dirty="0" err="1" smtClean="0">
                <a:latin typeface="Calibri" pitchFamily="34" charset="0"/>
              </a:rPr>
              <a:t>және қолданбалы </a:t>
            </a:r>
            <a:r>
              <a:rPr lang="ru-RU" b="1" dirty="0" smtClean="0">
                <a:latin typeface="Calibri" pitchFamily="34" charset="0"/>
              </a:rPr>
              <a:t>психология </a:t>
            </a:r>
            <a:r>
              <a:rPr lang="ru-RU" b="1" dirty="0" err="1" smtClean="0">
                <a:latin typeface="Calibri" pitchFamily="34" charset="0"/>
              </a:rPr>
              <a:t>кафедрасы</a:t>
            </a:r>
            <a:endParaRPr lang="ru-RU" b="1" dirty="0" smtClean="0">
              <a:latin typeface="Calibri" pitchFamily="34" charset="0"/>
            </a:endParaRPr>
          </a:p>
        </p:txBody>
      </p:sp>
      <p:sp>
        <p:nvSpPr>
          <p:cNvPr id="10" name="TextBox 9"/>
          <p:cNvSpPr txBox="1"/>
          <p:nvPr/>
        </p:nvSpPr>
        <p:spPr>
          <a:xfrm>
            <a:off x="2051720" y="5949280"/>
            <a:ext cx="5400600" cy="369332"/>
          </a:xfrm>
          <a:prstGeom prst="rect">
            <a:avLst/>
          </a:prstGeom>
          <a:noFill/>
        </p:spPr>
        <p:txBody>
          <a:bodyPr wrap="square" rtlCol="0">
            <a:spAutoFit/>
          </a:bodyPr>
          <a:lstStyle/>
          <a:p>
            <a:pPr algn="ctr"/>
            <a:r>
              <a:rPr lang="ru-RU" dirty="0" smtClean="0"/>
              <a:t>АЛМАТЫ </a:t>
            </a:r>
            <a:r>
              <a:rPr lang="ru-RU" smtClean="0"/>
              <a:t>– 2022</a:t>
            </a:r>
            <a:endParaRPr lang="ru-RU" dirty="0"/>
          </a:p>
        </p:txBody>
      </p:sp>
      <p:sp>
        <p:nvSpPr>
          <p:cNvPr id="11" name="Прямоугольник 10"/>
          <p:cNvSpPr/>
          <p:nvPr/>
        </p:nvSpPr>
        <p:spPr>
          <a:xfrm>
            <a:off x="4572000" y="4221088"/>
            <a:ext cx="4572000" cy="646331"/>
          </a:xfrm>
          <a:prstGeom prst="rect">
            <a:avLst/>
          </a:prstGeom>
        </p:spPr>
        <p:txBody>
          <a:bodyPr wrap="square">
            <a:spAutoFit/>
          </a:bodyPr>
          <a:lstStyle/>
          <a:p>
            <a:r>
              <a:rPr lang="ru-RU" b="1" dirty="0" err="1" smtClean="0">
                <a:latin typeface="Calibri" pitchFamily="34" charset="0"/>
              </a:rPr>
              <a:t>Аға</a:t>
            </a:r>
            <a:r>
              <a:rPr lang="ru-RU" b="1" dirty="0" smtClean="0">
                <a:latin typeface="Calibri" pitchFamily="34" charset="0"/>
              </a:rPr>
              <a:t> </a:t>
            </a:r>
            <a:r>
              <a:rPr lang="ru-RU" b="1" dirty="0" err="1" smtClean="0">
                <a:latin typeface="Calibri" pitchFamily="34" charset="0"/>
              </a:rPr>
              <a:t>оқытушы</a:t>
            </a:r>
            <a:r>
              <a:rPr lang="ru-RU" b="1" dirty="0" smtClean="0">
                <a:latin typeface="Calibri" pitchFamily="34" charset="0"/>
              </a:rPr>
              <a:t>  :</a:t>
            </a:r>
          </a:p>
          <a:p>
            <a:r>
              <a:rPr lang="ru-RU" b="1" dirty="0" smtClean="0">
                <a:latin typeface="Calibri" pitchFamily="34" charset="0"/>
              </a:rPr>
              <a:t> </a:t>
            </a:r>
            <a:r>
              <a:rPr lang="ru-RU" b="1" dirty="0" err="1" smtClean="0">
                <a:latin typeface="Calibri" pitchFamily="34" charset="0"/>
              </a:rPr>
              <a:t>Борбасова</a:t>
            </a:r>
            <a:r>
              <a:rPr lang="ru-RU" b="1" dirty="0" smtClean="0">
                <a:latin typeface="Calibri" pitchFamily="34" charset="0"/>
              </a:rPr>
              <a:t> Г.Н.</a:t>
            </a:r>
            <a:endParaRPr lang="ru-RU" b="1" dirty="0">
              <a:latin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593304"/>
            <a:ext cx="7992888" cy="6264696"/>
          </a:xfrm>
        </p:spPr>
        <p:txBody>
          <a:bodyPr>
            <a:normAutofit/>
          </a:bodyPr>
          <a:lstStyle/>
          <a:p>
            <a:pPr algn="just"/>
            <a:r>
              <a:rPr lang="ru-RU" u="sng" dirty="0" smtClean="0">
                <a:latin typeface="Times New Roman" pitchFamily="18" charset="0"/>
                <a:cs typeface="Times New Roman" pitchFamily="18" charset="0"/>
              </a:rPr>
              <a:t>Прогрессирующая амнезия </a:t>
            </a:r>
            <a:r>
              <a:rPr lang="ru-RU" u="sng" dirty="0" err="1" smtClean="0">
                <a:latin typeface="Times New Roman" pitchFamily="18" charset="0"/>
                <a:cs typeface="Times New Roman" pitchFamily="18" charset="0"/>
              </a:rPr>
              <a:t>Дамушы</a:t>
            </a:r>
            <a:r>
              <a:rPr lang="ru-RU" u="sng" dirty="0" smtClean="0">
                <a:latin typeface="Times New Roman" pitchFamily="18" charset="0"/>
                <a:cs typeface="Times New Roman" pitchFamily="18" charset="0"/>
              </a:rPr>
              <a:t>, </a:t>
            </a:r>
            <a:r>
              <a:rPr lang="ru-RU" u="sng" dirty="0" err="1" smtClean="0">
                <a:latin typeface="Times New Roman" pitchFamily="18" charset="0"/>
                <a:cs typeface="Times New Roman" pitchFamily="18" charset="0"/>
              </a:rPr>
              <a:t>үдеуші амнезия</a:t>
            </a:r>
            <a:r>
              <a:rPr lang="ru-RU" u="sng" dirty="0" smtClean="0">
                <a:latin typeface="Times New Roman" pitchFamily="18" charset="0"/>
                <a:cs typeface="Times New Roman" pitchFamily="18" charset="0"/>
              </a:rPr>
              <a:t>. </a:t>
            </a:r>
            <a:r>
              <a:rPr lang="ru-RU" u="sng" dirty="0" err="1" smtClean="0">
                <a:latin typeface="Times New Roman" pitchFamily="18" charset="0"/>
                <a:cs typeface="Times New Roman" pitchFamily="18" charset="0"/>
              </a:rPr>
              <a:t>Естің </a:t>
            </a:r>
            <a:r>
              <a:rPr lang="ru-RU" u="sng" dirty="0" smtClean="0">
                <a:latin typeface="Times New Roman" pitchFamily="18" charset="0"/>
                <a:cs typeface="Times New Roman" pitchFamily="18" charset="0"/>
              </a:rPr>
              <a:t>тек </a:t>
            </a:r>
            <a:r>
              <a:rPr lang="ru-RU" u="sng" dirty="0" err="1" smtClean="0">
                <a:latin typeface="Times New Roman" pitchFamily="18" charset="0"/>
                <a:cs typeface="Times New Roman" pitchFamily="18" charset="0"/>
              </a:rPr>
              <a:t>қана ағымдағы оқиғаларға емес</a:t>
            </a:r>
            <a:r>
              <a:rPr lang="ru-RU" u="sng" dirty="0" smtClean="0">
                <a:latin typeface="Times New Roman" pitchFamily="18" charset="0"/>
                <a:cs typeface="Times New Roman" pitchFamily="18" charset="0"/>
              </a:rPr>
              <a:t>, </a:t>
            </a:r>
            <a:r>
              <a:rPr lang="ru-RU" u="sng" dirty="0" err="1" smtClean="0">
                <a:latin typeface="Times New Roman" pitchFamily="18" charset="0"/>
                <a:cs typeface="Times New Roman" pitchFamily="18" charset="0"/>
              </a:rPr>
              <a:t>сонымен</a:t>
            </a:r>
            <a:r>
              <a:rPr lang="ru-RU" u="sng" dirty="0" smtClean="0">
                <a:latin typeface="Times New Roman" pitchFamily="18" charset="0"/>
                <a:cs typeface="Times New Roman" pitchFamily="18" charset="0"/>
              </a:rPr>
              <a:t> </a:t>
            </a:r>
            <a:r>
              <a:rPr lang="ru-RU" u="sng" dirty="0" err="1" smtClean="0">
                <a:latin typeface="Times New Roman" pitchFamily="18" charset="0"/>
                <a:cs typeface="Times New Roman" pitchFamily="18" charset="0"/>
              </a:rPr>
              <a:t>бірге</a:t>
            </a:r>
            <a:r>
              <a:rPr lang="ru-RU" u="sng" dirty="0" smtClean="0">
                <a:latin typeface="Times New Roman" pitchFamily="18" charset="0"/>
                <a:cs typeface="Times New Roman" pitchFamily="18" charset="0"/>
              </a:rPr>
              <a:t> </a:t>
            </a:r>
            <a:r>
              <a:rPr lang="ru-RU" u="sng" dirty="0" err="1" smtClean="0">
                <a:latin typeface="Times New Roman" pitchFamily="18" charset="0"/>
                <a:cs typeface="Times New Roman" pitchFamily="18" charset="0"/>
              </a:rPr>
              <a:t>өткен шаққа </a:t>
            </a:r>
            <a:r>
              <a:rPr lang="ru-RU" u="sng" dirty="0" smtClean="0">
                <a:latin typeface="Times New Roman" pitchFamily="18" charset="0"/>
                <a:cs typeface="Times New Roman" pitchFamily="18" charset="0"/>
              </a:rPr>
              <a:t>да </a:t>
            </a:r>
            <a:r>
              <a:rPr lang="ru-RU" u="sng" dirty="0" err="1" smtClean="0">
                <a:latin typeface="Times New Roman" pitchFamily="18" charset="0"/>
                <a:cs typeface="Times New Roman" pitchFamily="18" charset="0"/>
              </a:rPr>
              <a:t>қатысты бұзылуы</a:t>
            </a:r>
            <a:r>
              <a:rPr lang="ru-RU" u="sng" dirty="0" smtClean="0">
                <a:latin typeface="Times New Roman" pitchFamily="18" charset="0"/>
                <a:cs typeface="Times New Roman" pitchFamily="18" charset="0"/>
              </a:rPr>
              <a:t>, </a:t>
            </a:r>
            <a:r>
              <a:rPr lang="ru-RU" u="sng" dirty="0" err="1" smtClean="0">
                <a:latin typeface="Times New Roman" pitchFamily="18" charset="0"/>
                <a:cs typeface="Times New Roman" pitchFamily="18" charset="0"/>
              </a:rPr>
              <a:t>аурулар</a:t>
            </a:r>
            <a:r>
              <a:rPr lang="ru-RU" u="sng" dirty="0" smtClean="0">
                <a:latin typeface="Times New Roman" pitchFamily="18" charset="0"/>
                <a:cs typeface="Times New Roman" pitchFamily="18" charset="0"/>
              </a:rPr>
              <a:t> </a:t>
            </a:r>
            <a:r>
              <a:rPr lang="ru-RU" u="sng" dirty="0" err="1" smtClean="0">
                <a:latin typeface="Times New Roman" pitchFamily="18" charset="0"/>
                <a:cs typeface="Times New Roman" pitchFamily="18" charset="0"/>
              </a:rPr>
              <a:t>өткенді естеріне</a:t>
            </a:r>
            <a:r>
              <a:rPr lang="ru-RU" u="sng" dirty="0" smtClean="0">
                <a:latin typeface="Times New Roman" pitchFamily="18" charset="0"/>
                <a:cs typeface="Times New Roman" pitchFamily="18" charset="0"/>
              </a:rPr>
              <a:t> </a:t>
            </a:r>
            <a:r>
              <a:rPr lang="ru-RU" u="sng" dirty="0" err="1" smtClean="0">
                <a:latin typeface="Times New Roman" pitchFamily="18" charset="0"/>
                <a:cs typeface="Times New Roman" pitchFamily="18" charset="0"/>
              </a:rPr>
              <a:t>түсіре алмайды</a:t>
            </a:r>
            <a:r>
              <a:rPr lang="ru-RU" u="sng" dirty="0" smtClean="0">
                <a:latin typeface="Times New Roman" pitchFamily="18" charset="0"/>
                <a:cs typeface="Times New Roman" pitchFamily="18" charset="0"/>
              </a:rPr>
              <a:t> оны осы </a:t>
            </a:r>
            <a:r>
              <a:rPr lang="ru-RU" u="sng" dirty="0" err="1" smtClean="0">
                <a:latin typeface="Times New Roman" pitchFamily="18" charset="0"/>
                <a:cs typeface="Times New Roman" pitchFamily="18" charset="0"/>
              </a:rPr>
              <a:t>шақпен шатастырады</a:t>
            </a:r>
            <a:r>
              <a:rPr lang="ru-RU" u="sng" dirty="0" smtClean="0">
                <a:latin typeface="Times New Roman" pitchFamily="18" charset="0"/>
                <a:cs typeface="Times New Roman" pitchFamily="18" charset="0"/>
              </a:rPr>
              <a:t>, </a:t>
            </a:r>
            <a:r>
              <a:rPr lang="ru-RU" u="sng" dirty="0" err="1" smtClean="0">
                <a:latin typeface="Times New Roman" pitchFamily="18" charset="0"/>
                <a:cs typeface="Times New Roman" pitchFamily="18" charset="0"/>
              </a:rPr>
              <a:t>оқиғалар хронологиясын</a:t>
            </a:r>
            <a:r>
              <a:rPr lang="ru-RU" u="sng" dirty="0" smtClean="0">
                <a:latin typeface="Times New Roman" pitchFamily="18" charset="0"/>
                <a:cs typeface="Times New Roman" pitchFamily="18" charset="0"/>
              </a:rPr>
              <a:t> </a:t>
            </a:r>
            <a:r>
              <a:rPr lang="ru-RU" u="sng" dirty="0" err="1" smtClean="0">
                <a:latin typeface="Times New Roman" pitchFamily="18" charset="0"/>
                <a:cs typeface="Times New Roman" pitchFamily="18" charset="0"/>
              </a:rPr>
              <a:t>жылжытады</a:t>
            </a:r>
            <a:r>
              <a:rPr lang="ru-RU" u="sng" dirty="0" smtClean="0">
                <a:latin typeface="Times New Roman" pitchFamily="18" charset="0"/>
                <a:cs typeface="Times New Roman" pitchFamily="18" charset="0"/>
              </a:rPr>
              <a:t>, </a:t>
            </a:r>
            <a:r>
              <a:rPr lang="ru-RU" u="sng" dirty="0" err="1" smtClean="0">
                <a:latin typeface="Times New Roman" pitchFamily="18" charset="0"/>
                <a:cs typeface="Times New Roman" pitchFamily="18" charset="0"/>
              </a:rPr>
              <a:t>уақыт </a:t>
            </a:r>
            <a:r>
              <a:rPr lang="ru-RU" u="sng" dirty="0" smtClean="0">
                <a:latin typeface="Times New Roman" pitchFamily="18" charset="0"/>
                <a:cs typeface="Times New Roman" pitchFamily="18" charset="0"/>
              </a:rPr>
              <a:t>пен </a:t>
            </a:r>
            <a:r>
              <a:rPr lang="ru-RU" u="sng" dirty="0" err="1" smtClean="0">
                <a:latin typeface="Times New Roman" pitchFamily="18" charset="0"/>
                <a:cs typeface="Times New Roman" pitchFamily="18" charset="0"/>
              </a:rPr>
              <a:t>кеңістіктегі </a:t>
            </a:r>
            <a:r>
              <a:rPr lang="ru-RU" u="sng" dirty="0" smtClean="0">
                <a:latin typeface="Times New Roman" pitchFamily="18" charset="0"/>
                <a:cs typeface="Times New Roman" pitchFamily="18" charset="0"/>
              </a:rPr>
              <a:t>дезориентация </a:t>
            </a:r>
            <a:r>
              <a:rPr lang="ru-RU" u="sng" dirty="0" err="1" smtClean="0">
                <a:latin typeface="Times New Roman" pitchFamily="18" charset="0"/>
                <a:cs typeface="Times New Roman" pitchFamily="18" charset="0"/>
              </a:rPr>
              <a:t>байқалады</a:t>
            </a:r>
            <a:r>
              <a:rPr lang="ru-RU" u="sng"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a:t>
            </a:r>
          </a:p>
          <a:p>
            <a:endParaRPr lang="ru-RU" dirty="0" smtClean="0"/>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404664"/>
            <a:ext cx="8352928" cy="6192688"/>
          </a:xfrm>
        </p:spPr>
        <p:txBody>
          <a:bodyPr>
            <a:normAutofit/>
          </a:bodyPr>
          <a:lstStyle/>
          <a:p>
            <a:pPr algn="just"/>
            <a:r>
              <a:rPr lang="ru-RU" sz="2800" dirty="0" smtClean="0">
                <a:latin typeface="Times New Roman" pitchFamily="18" charset="0"/>
                <a:cs typeface="Times New Roman" pitchFamily="18" charset="0"/>
              </a:rPr>
              <a:t>В. А. Гиляровский 30-жж. "</a:t>
            </a:r>
            <a:r>
              <a:rPr lang="ru-RU" sz="2800" dirty="0" err="1" smtClean="0">
                <a:latin typeface="Times New Roman" pitchFamily="18" charset="0"/>
                <a:cs typeface="Times New Roman" pitchFamily="18" charset="0"/>
              </a:rPr>
              <a:t>барыни-помещица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қол астындамын</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деп</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ойлаған ауруды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сипаттады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ол</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кір</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жуып</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үлгермедім деп</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қорыққан.</a:t>
            </a:r>
            <a:r>
              <a:rPr lang="ru-RU" sz="2800" dirty="0" smtClean="0">
                <a:latin typeface="Times New Roman" pitchFamily="18" charset="0"/>
                <a:cs typeface="Times New Roman" pitchFamily="18" charset="0"/>
              </a:rPr>
              <a:t> </a:t>
            </a:r>
          </a:p>
          <a:p>
            <a:pPr algn="just"/>
            <a:r>
              <a:rPr lang="kk-KZ" sz="2800" dirty="0" smtClean="0">
                <a:latin typeface="Times New Roman" pitchFamily="18" charset="0"/>
                <a:cs typeface="Times New Roman" pitchFamily="18" charset="0"/>
              </a:rPr>
              <a:t>Бұл амнезиялық дезориентацияда бұрынғы кәсіби ептіліктер де айтылады, бір ауру бұрын официант болып жұмыс істегендіктен түскі ас кезінде басқалардан ақша төлеуді талап еткен. Мұндай ес бұзылыстары көбінесе кәрі жастағы аурулар кезінде болады, олардың негізінде бас миы қабығының сапалық деструкциясы жатыр.  Клиникалық сипатында ауру естің прогрессивті тоқтаусыз бұзылуымен сипатталады. </a:t>
            </a:r>
            <a:endParaRPr lang="ru-RU" sz="2800" dirty="0" smtClean="0">
              <a:latin typeface="Times New Roman" pitchFamily="18" charset="0"/>
              <a:cs typeface="Times New Roman" pitchFamily="18" charset="0"/>
            </a:endParaRP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467544" y="260648"/>
            <a:ext cx="8208912" cy="6192688"/>
          </a:xfrm>
        </p:spPr>
        <p:txBody>
          <a:bodyPr>
            <a:normAutofit/>
          </a:bodyPr>
          <a:lstStyle/>
          <a:p>
            <a:pPr fontAlgn="base"/>
            <a:r>
              <a:rPr lang="ru-RU" sz="2200" dirty="0" err="1" smtClean="0">
                <a:latin typeface="Times New Roman" pitchFamily="18" charset="0"/>
                <a:cs typeface="Times New Roman" pitchFamily="18" charset="0"/>
              </a:rPr>
              <a:t>Органикалық аурулар</a:t>
            </a:r>
            <a:r>
              <a:rPr lang="ru-RU" sz="2200" dirty="0" smtClean="0">
                <a:latin typeface="Times New Roman" pitchFamily="18" charset="0"/>
                <a:cs typeface="Times New Roman" pitchFamily="18" charset="0"/>
              </a:rPr>
              <a:t>:  </a:t>
            </a:r>
          </a:p>
          <a:p>
            <a:pPr lvl="1" fontAlgn="base"/>
            <a:r>
              <a:rPr lang="ru-RU" sz="2200" dirty="0" smtClean="0">
                <a:latin typeface="Times New Roman" pitchFamily="18" charset="0"/>
                <a:cs typeface="Times New Roman" pitchFamily="18" charset="0"/>
              </a:rPr>
              <a:t>Альцгеймер, Паркинсон, Пика </a:t>
            </a:r>
            <a:r>
              <a:rPr lang="ru-RU" sz="2200" dirty="0" err="1" smtClean="0">
                <a:latin typeface="Times New Roman" pitchFamily="18" charset="0"/>
                <a:cs typeface="Times New Roman" pitchFamily="18" charset="0"/>
              </a:rPr>
              <a:t>аурулары</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кезінде</a:t>
            </a:r>
            <a:r>
              <a:rPr lang="ru-RU" sz="2200" dirty="0" smtClean="0">
                <a:latin typeface="Times New Roman" pitchFamily="18" charset="0"/>
                <a:cs typeface="Times New Roman" pitchFamily="18" charset="0"/>
              </a:rPr>
              <a:t>;</a:t>
            </a:r>
          </a:p>
          <a:p>
            <a:pPr lvl="1" fontAlgn="base"/>
            <a:r>
              <a:rPr lang="ru-RU" sz="2200" dirty="0" smtClean="0">
                <a:latin typeface="Times New Roman" pitchFamily="18" charset="0"/>
                <a:cs typeface="Times New Roman" pitchFamily="18" charset="0"/>
              </a:rPr>
              <a:t>Бас </a:t>
            </a:r>
            <a:r>
              <a:rPr lang="ru-RU" sz="2200" dirty="0" err="1" smtClean="0">
                <a:latin typeface="Times New Roman" pitchFamily="18" charset="0"/>
                <a:cs typeface="Times New Roman" pitchFamily="18" charset="0"/>
              </a:rPr>
              <a:t>сүйек-ми зақымы</a:t>
            </a:r>
            <a:r>
              <a:rPr lang="ru-RU" sz="2200" dirty="0" smtClean="0">
                <a:latin typeface="Times New Roman" pitchFamily="18" charset="0"/>
                <a:cs typeface="Times New Roman" pitchFamily="18" charset="0"/>
              </a:rPr>
              <a:t>;</a:t>
            </a:r>
          </a:p>
          <a:p>
            <a:pPr lvl="1" fontAlgn="base"/>
            <a:r>
              <a:rPr lang="ru-RU" sz="2200" dirty="0" smtClean="0">
                <a:latin typeface="Times New Roman" pitchFamily="18" charset="0"/>
                <a:cs typeface="Times New Roman" pitchFamily="18" charset="0"/>
              </a:rPr>
              <a:t>Бас </a:t>
            </a:r>
            <a:r>
              <a:rPr lang="ru-RU" sz="2200" dirty="0" err="1" smtClean="0">
                <a:latin typeface="Times New Roman" pitchFamily="18" charset="0"/>
                <a:cs typeface="Times New Roman" pitchFamily="18" charset="0"/>
              </a:rPr>
              <a:t>миы</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инфекциялары</a:t>
            </a:r>
            <a:r>
              <a:rPr lang="ru-RU" sz="2200" dirty="0" smtClean="0">
                <a:latin typeface="Times New Roman" pitchFamily="18" charset="0"/>
                <a:cs typeface="Times New Roman" pitchFamily="18" charset="0"/>
              </a:rPr>
              <a:t>: менингит, энцефалит, </a:t>
            </a:r>
            <a:r>
              <a:rPr lang="ru-RU" sz="2200" dirty="0" err="1" smtClean="0">
                <a:latin typeface="Times New Roman" pitchFamily="18" charset="0"/>
                <a:cs typeface="Times New Roman" pitchFamily="18" charset="0"/>
              </a:rPr>
              <a:t>менингоэнцефалит</a:t>
            </a:r>
            <a:r>
              <a:rPr lang="ru-RU" sz="2200" dirty="0" smtClean="0">
                <a:latin typeface="Times New Roman" pitchFamily="18" charset="0"/>
                <a:cs typeface="Times New Roman" pitchFamily="18" charset="0"/>
              </a:rPr>
              <a:t>;</a:t>
            </a:r>
          </a:p>
          <a:p>
            <a:pPr lvl="1" fontAlgn="base"/>
            <a:r>
              <a:rPr lang="ru-RU" sz="2200" dirty="0" err="1" smtClean="0">
                <a:latin typeface="Times New Roman" pitchFamily="18" charset="0"/>
                <a:cs typeface="Times New Roman" pitchFamily="18" charset="0"/>
              </a:rPr>
              <a:t>Орталық жүйке жүйесінің ауыр</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металлдар</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және медикаменттермен</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интоксикациясы</a:t>
            </a:r>
            <a:r>
              <a:rPr lang="ru-RU" sz="2200" dirty="0" smtClean="0">
                <a:latin typeface="Times New Roman" pitchFamily="18" charset="0"/>
                <a:cs typeface="Times New Roman" pitchFamily="18" charset="0"/>
              </a:rPr>
              <a:t>;</a:t>
            </a:r>
          </a:p>
          <a:p>
            <a:pPr lvl="1" fontAlgn="base"/>
            <a:r>
              <a:rPr lang="ru-RU" sz="2200" dirty="0" smtClean="0">
                <a:latin typeface="Times New Roman" pitchFamily="18" charset="0"/>
                <a:cs typeface="Times New Roman" pitchFamily="18" charset="0"/>
              </a:rPr>
              <a:t>инсульт, </a:t>
            </a:r>
            <a:r>
              <a:rPr lang="ru-RU" sz="2200" dirty="0" err="1" smtClean="0">
                <a:latin typeface="Times New Roman" pitchFamily="18" charset="0"/>
                <a:cs typeface="Times New Roman" pitchFamily="18" charset="0"/>
              </a:rPr>
              <a:t>транзиторлы</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игемиялық шабуыл</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гипертониялық </a:t>
            </a:r>
            <a:r>
              <a:rPr lang="ru-RU" sz="2200" dirty="0" smtClean="0">
                <a:latin typeface="Times New Roman" pitchFamily="18" charset="0"/>
                <a:cs typeface="Times New Roman" pitchFamily="18" charset="0"/>
              </a:rPr>
              <a:t>ауру, </a:t>
            </a:r>
            <a:r>
              <a:rPr lang="ru-RU" sz="2200" dirty="0" err="1" smtClean="0">
                <a:latin typeface="Times New Roman" pitchFamily="18" charset="0"/>
                <a:cs typeface="Times New Roman" pitchFamily="18" charset="0"/>
              </a:rPr>
              <a:t>дисциркуляторлы</a:t>
            </a:r>
            <a:r>
              <a:rPr lang="ru-RU" sz="2200" dirty="0" smtClean="0">
                <a:latin typeface="Times New Roman" pitchFamily="18" charset="0"/>
                <a:cs typeface="Times New Roman" pitchFamily="18" charset="0"/>
              </a:rPr>
              <a:t> энцефалопатия, </a:t>
            </a:r>
            <a:r>
              <a:rPr lang="ru-RU" sz="2200" dirty="0" err="1" smtClean="0">
                <a:latin typeface="Times New Roman" pitchFamily="18" charset="0"/>
                <a:cs typeface="Times New Roman" pitchFamily="18" charset="0"/>
              </a:rPr>
              <a:t>аневризмалар</a:t>
            </a:r>
            <a:r>
              <a:rPr lang="ru-RU" sz="2200" dirty="0" smtClean="0">
                <a:latin typeface="Times New Roman" pitchFamily="18" charset="0"/>
                <a:cs typeface="Times New Roman" pitchFamily="18" charset="0"/>
              </a:rPr>
              <a:t> и </a:t>
            </a:r>
            <a:r>
              <a:rPr lang="ru-RU" sz="2200" dirty="0" err="1" smtClean="0">
                <a:latin typeface="Times New Roman" pitchFamily="18" charset="0"/>
                <a:cs typeface="Times New Roman" pitchFamily="18" charset="0"/>
              </a:rPr>
              <a:t>тромбоэмболикалық аурулар</a:t>
            </a:r>
            <a:r>
              <a:rPr lang="ru-RU" sz="2200" dirty="0" smtClean="0">
                <a:latin typeface="Times New Roman" pitchFamily="18" charset="0"/>
                <a:cs typeface="Times New Roman" pitchFamily="18" charset="0"/>
              </a:rPr>
              <a:t>;</a:t>
            </a:r>
          </a:p>
          <a:p>
            <a:pPr lvl="1" fontAlgn="base"/>
            <a:r>
              <a:rPr lang="ru-RU" sz="2200" dirty="0" smtClean="0">
                <a:latin typeface="Times New Roman" pitchFamily="18" charset="0"/>
                <a:cs typeface="Times New Roman" pitchFamily="18" charset="0"/>
              </a:rPr>
              <a:t>гидроцефалия, микро- и макроцефалия.</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pPr fontAlgn="base"/>
            <a:r>
              <a:rPr lang="ru-RU" sz="2200" dirty="0" err="1" smtClean="0">
                <a:latin typeface="Times New Roman" pitchFamily="18" charset="0"/>
                <a:cs typeface="Times New Roman" pitchFamily="18" charset="0"/>
              </a:rPr>
              <a:t>Психикалық бұзылыстар:</a:t>
            </a:r>
            <a:endParaRPr lang="ru-RU" sz="2200" dirty="0" smtClean="0">
              <a:latin typeface="Times New Roman" pitchFamily="18" charset="0"/>
              <a:cs typeface="Times New Roman" pitchFamily="18" charset="0"/>
            </a:endParaRPr>
          </a:p>
          <a:p>
            <a:pPr lvl="1" fontAlgn="base"/>
            <a:r>
              <a:rPr lang="ru-RU" sz="2200" dirty="0" smtClean="0">
                <a:latin typeface="Times New Roman" pitchFamily="18" charset="0"/>
                <a:cs typeface="Times New Roman" pitchFamily="18" charset="0"/>
              </a:rPr>
              <a:t>шизофрения;</a:t>
            </a:r>
          </a:p>
          <a:p>
            <a:pPr lvl="1" fontAlgn="base"/>
            <a:r>
              <a:rPr lang="ru-RU" sz="2200" dirty="0" err="1" smtClean="0">
                <a:latin typeface="Times New Roman" pitchFamily="18" charset="0"/>
                <a:cs typeface="Times New Roman" pitchFamily="18" charset="0"/>
                <a:hlinkClick r:id="rId2"/>
              </a:rPr>
              <a:t>биполярлы-аффективті</a:t>
            </a:r>
            <a:r>
              <a:rPr lang="ru-RU" sz="2200" dirty="0" smtClean="0">
                <a:latin typeface="Times New Roman" pitchFamily="18" charset="0"/>
                <a:cs typeface="Times New Roman" pitchFamily="18" charset="0"/>
                <a:hlinkClick r:id="rId2"/>
              </a:rPr>
              <a:t> </a:t>
            </a:r>
            <a:r>
              <a:rPr lang="ru-RU" sz="2200" dirty="0" err="1" smtClean="0">
                <a:latin typeface="Times New Roman" pitchFamily="18" charset="0"/>
                <a:cs typeface="Times New Roman" pitchFamily="18" charset="0"/>
              </a:rPr>
              <a:t>бұзылыс;</a:t>
            </a:r>
            <a:endParaRPr lang="ru-RU" sz="2200" dirty="0" smtClean="0">
              <a:latin typeface="Times New Roman" pitchFamily="18" charset="0"/>
              <a:cs typeface="Times New Roman" pitchFamily="18" charset="0"/>
            </a:endParaRPr>
          </a:p>
          <a:p>
            <a:pPr lvl="1" fontAlgn="base"/>
            <a:r>
              <a:rPr lang="ru-RU" sz="2200" dirty="0" smtClean="0">
                <a:latin typeface="Times New Roman" pitchFamily="18" charset="0"/>
                <a:cs typeface="Times New Roman" pitchFamily="18" charset="0"/>
              </a:rPr>
              <a:t>депрессия;</a:t>
            </a:r>
          </a:p>
          <a:p>
            <a:pPr lvl="1" fontAlgn="base"/>
            <a:r>
              <a:rPr lang="ru-RU" sz="2200" dirty="0" err="1" smtClean="0">
                <a:latin typeface="Times New Roman" pitchFamily="18" charset="0"/>
                <a:cs typeface="Times New Roman" pitchFamily="18" charset="0"/>
              </a:rPr>
              <a:t>Естің жасқа байланысты</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бұзылулары;</a:t>
            </a:r>
            <a:endParaRPr lang="ru-RU" sz="2200" dirty="0" smtClean="0">
              <a:latin typeface="Times New Roman" pitchFamily="18" charset="0"/>
              <a:cs typeface="Times New Roman" pitchFamily="18" charset="0"/>
            </a:endParaRPr>
          </a:p>
          <a:p>
            <a:pPr lvl="1" fontAlgn="base"/>
            <a:r>
              <a:rPr lang="ru-RU" sz="2200" dirty="0" smtClean="0">
                <a:latin typeface="Times New Roman" pitchFamily="18" charset="0"/>
                <a:cs typeface="Times New Roman" pitchFamily="18" charset="0"/>
                <a:hlinkClick r:id="rId3"/>
              </a:rPr>
              <a:t>деменция</a:t>
            </a:r>
            <a:r>
              <a:rPr lang="ru-RU" sz="2200" dirty="0" smtClean="0">
                <a:latin typeface="Times New Roman" pitchFamily="18" charset="0"/>
                <a:cs typeface="Times New Roman" pitchFamily="18" charset="0"/>
              </a:rPr>
              <a:t>;</a:t>
            </a:r>
          </a:p>
          <a:p>
            <a:pPr lvl="1" fontAlgn="base"/>
            <a:r>
              <a:rPr lang="ru-RU" sz="2200" dirty="0" err="1" smtClean="0">
                <a:latin typeface="Times New Roman" pitchFamily="18" charset="0"/>
                <a:cs typeface="Times New Roman" pitchFamily="18" charset="0"/>
              </a:rPr>
              <a:t>Паталогиялық психикалық күйлер: </a:t>
            </a:r>
            <a:r>
              <a:rPr lang="ru-RU" sz="2200" dirty="0" smtClean="0">
                <a:latin typeface="Times New Roman" pitchFamily="18" charset="0"/>
                <a:cs typeface="Times New Roman" pitchFamily="18" charset="0"/>
              </a:rPr>
              <a:t>психоз сана </a:t>
            </a:r>
            <a:r>
              <a:rPr lang="ru-RU" sz="2200" dirty="0" err="1" smtClean="0">
                <a:latin typeface="Times New Roman" pitchFamily="18" charset="0"/>
                <a:cs typeface="Times New Roman" pitchFamily="18" charset="0"/>
              </a:rPr>
              <a:t>бұзылуы </a:t>
            </a:r>
            <a:r>
              <a:rPr lang="ru-RU" sz="2200" dirty="0" smtClean="0">
                <a:latin typeface="Times New Roman" pitchFamily="18" charset="0"/>
                <a:cs typeface="Times New Roman" pitchFamily="18" charset="0"/>
              </a:rPr>
              <a:t>;</a:t>
            </a:r>
          </a:p>
          <a:p>
            <a:pPr lvl="1" fontAlgn="base"/>
            <a:r>
              <a:rPr lang="ru-RU" sz="2200" dirty="0" err="1" smtClean="0">
                <a:latin typeface="Times New Roman" pitchFamily="18" charset="0"/>
                <a:cs typeface="Times New Roman" pitchFamily="18" charset="0"/>
              </a:rPr>
              <a:t>Психикалық дамудың тежелуі</a:t>
            </a:r>
            <a:r>
              <a:rPr lang="ru-RU" sz="2200" dirty="0" smtClean="0">
                <a:latin typeface="Times New Roman" pitchFamily="18" charset="0"/>
                <a:cs typeface="Times New Roman" pitchFamily="18" charset="0"/>
              </a:rPr>
              <a:t>;</a:t>
            </a:r>
          </a:p>
          <a:p>
            <a:pPr lvl="1" fontAlgn="base"/>
            <a:r>
              <a:rPr lang="ru-RU" sz="2200" dirty="0" err="1" smtClean="0">
                <a:latin typeface="Times New Roman" pitchFamily="18" charset="0"/>
                <a:cs typeface="Times New Roman" pitchFamily="18" charset="0"/>
              </a:rPr>
              <a:t>диссоциативті</a:t>
            </a:r>
            <a:r>
              <a:rPr lang="ru-RU" sz="2200" dirty="0" smtClean="0">
                <a:latin typeface="Times New Roman" pitchFamily="18" charset="0"/>
                <a:cs typeface="Times New Roman" pitchFamily="18" charset="0"/>
              </a:rPr>
              <a:t> синдром.</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476672"/>
            <a:ext cx="8291264" cy="5530619"/>
          </a:xfrm>
        </p:spPr>
        <p:txBody>
          <a:bodyPr>
            <a:normAutofit lnSpcReduction="10000"/>
          </a:bodyPr>
          <a:lstStyle/>
          <a:p>
            <a:pPr algn="just"/>
            <a:r>
              <a:rPr lang="kk-KZ" dirty="0" smtClean="0">
                <a:latin typeface="Times New Roman" pitchFamily="18" charset="0"/>
                <a:cs typeface="Times New Roman" pitchFamily="18" charset="0"/>
              </a:rPr>
              <a:t>Ес бұзылыстары бірнеше классификациялары бар, соның бірі: сандық және сапалық болып бөлінеді. Сандық түріне дисмнезия жатады. Оның үш түрі бар: гипомнезия, гипермнезия, амнезия. Амнезия түрлері: ретроградты, антероградты, ретроантероградты, конградты, фиксациялық, прогрессиялық, аффектогенды, истериялық.</a:t>
            </a:r>
          </a:p>
          <a:p>
            <a:pPr algn="just"/>
            <a:endParaRPr lang="kk-KZ" dirty="0" smtClean="0">
              <a:latin typeface="Times New Roman" pitchFamily="18" charset="0"/>
              <a:cs typeface="Times New Roman" pitchFamily="18" charset="0"/>
            </a:endParaRPr>
          </a:p>
          <a:p>
            <a:pPr algn="just"/>
            <a:r>
              <a:rPr lang="kk-KZ" dirty="0" smtClean="0">
                <a:latin typeface="Times New Roman" pitchFamily="18" charset="0"/>
                <a:cs typeface="Times New Roman" pitchFamily="18" charset="0"/>
              </a:rPr>
              <a:t>Сапалық бұзылыстар парамнезиялар – жалған естеліктер, хронологияның өзгеруі, ойдан оқиғалар құрастыру және т.б. Түрлері: псевдореминисценциялар, криптомнезия, конфабуляциялар. </a:t>
            </a:r>
            <a:endParaRPr lang="ru-RU"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476672"/>
            <a:ext cx="8352928" cy="6048672"/>
          </a:xfrm>
        </p:spPr>
        <p:txBody>
          <a:bodyPr>
            <a:normAutofit/>
          </a:bodyPr>
          <a:lstStyle/>
          <a:p>
            <a:pPr fontAlgn="base"/>
            <a:r>
              <a:rPr lang="ru-RU" b="1" dirty="0" err="1" smtClean="0"/>
              <a:t>Рибо</a:t>
            </a:r>
            <a:r>
              <a:rPr lang="ru-RU" b="1" dirty="0" smtClean="0"/>
              <a:t> </a:t>
            </a:r>
            <a:r>
              <a:rPr lang="ru-RU" b="1" dirty="0" err="1" smtClean="0"/>
              <a:t>заңы</a:t>
            </a:r>
            <a:endParaRPr lang="ru-RU" b="1" dirty="0" smtClean="0"/>
          </a:p>
          <a:p>
            <a:pPr fontAlgn="base">
              <a:buNone/>
            </a:pPr>
            <a:endParaRPr lang="ru-RU" b="1" dirty="0" smtClean="0"/>
          </a:p>
          <a:p>
            <a:pPr algn="just"/>
            <a:r>
              <a:rPr lang="ru-RU" b="1" dirty="0" err="1" smtClean="0">
                <a:latin typeface="Times New Roman" pitchFamily="18" charset="0"/>
                <a:cs typeface="Times New Roman" pitchFamily="18" charset="0"/>
              </a:rPr>
              <a:t>Рибо</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заңы</a:t>
            </a:r>
            <a:r>
              <a:rPr lang="ru-RU" dirty="0" err="1" smtClean="0">
                <a:latin typeface="Times New Roman" pitchFamily="18" charset="0"/>
                <a:cs typeface="Times New Roman" pitchFamily="18" charset="0"/>
              </a:rPr>
              <a:t> </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«естің кері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жүруі» типі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бойынша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жадының төмендеуі.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Ес</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бұзылыстары кезінде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ең алғаш жақын уақыттағы оқиғалар жайлы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естеліктер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қол жетімсіз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болады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кейін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субъекттің ақыл-ой әрекеті бұзыла бастайды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әдеттер </a:t>
            </a:r>
            <a:r>
              <a:rPr lang="ru-RU" dirty="0" smtClean="0">
                <a:latin typeface="Times New Roman" pitchFamily="18" charset="0"/>
                <a:cs typeface="Times New Roman" pitchFamily="18" charset="0"/>
              </a:rPr>
              <a:t>мен </a:t>
            </a:r>
            <a:r>
              <a:rPr lang="ru-RU" dirty="0" err="1" smtClean="0">
                <a:latin typeface="Times New Roman" pitchFamily="18" charset="0"/>
                <a:cs typeface="Times New Roman" pitchFamily="18" charset="0"/>
              </a:rPr>
              <a:t>сезімдері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жоғала бастайды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және ең соңында инстинктивті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ес</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ыдырайды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Егер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естің қайта қалыпқа келу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жағдайлары болса</a:t>
            </a:r>
            <a:r>
              <a:rPr lang="ru-RU" dirty="0" smtClean="0">
                <a:latin typeface="Times New Roman" pitchFamily="18" charset="0"/>
                <a:cs typeface="Times New Roman" pitchFamily="18" charset="0"/>
              </a:rPr>
              <a:t>, осы </a:t>
            </a:r>
            <a:r>
              <a:rPr lang="ru-RU" dirty="0" err="1" smtClean="0">
                <a:latin typeface="Times New Roman" pitchFamily="18" charset="0"/>
                <a:cs typeface="Times New Roman" pitchFamily="18" charset="0"/>
              </a:rPr>
              <a:t>кезеңдер кері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ретпен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болады</a:t>
            </a:r>
            <a:r>
              <a:rPr lang="ru-RU" dirty="0" smtClean="0">
                <a:latin typeface="Times New Roman" pitchFamily="18" charset="0"/>
                <a:cs typeface="Times New Roman" pitchFamily="18" charset="0"/>
              </a:rPr>
              <a:t>. </a:t>
            </a: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67544" y="908720"/>
            <a:ext cx="8219256" cy="5256584"/>
          </a:xfrm>
        </p:spPr>
        <p:txBody>
          <a:bodyPr/>
          <a:lstStyle/>
          <a:p>
            <a:pPr algn="just"/>
            <a:r>
              <a:rPr lang="ru-RU" dirty="0" err="1" smtClean="0">
                <a:latin typeface="Times New Roman" pitchFamily="18" charset="0"/>
                <a:cs typeface="Times New Roman" pitchFamily="18" charset="0"/>
              </a:rPr>
              <a:t>Гипермнезия</a:t>
            </a:r>
            <a:r>
              <a:rPr lang="ru-RU" dirty="0" smtClean="0">
                <a:latin typeface="Times New Roman" pitchFamily="18" charset="0"/>
                <a:cs typeface="Times New Roman" pitchFamily="18" charset="0"/>
              </a:rPr>
              <a:t> - </a:t>
            </a:r>
            <a:r>
              <a:rPr lang="ru-RU" dirty="0" err="1" smtClean="0">
                <a:latin typeface="Times New Roman" pitchFamily="18" charset="0"/>
                <a:cs typeface="Times New Roman" pitchFamily="18" charset="0"/>
              </a:rPr>
              <a:t>есте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сақтау қабілетінің жоғарылауымен негізгі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оқиғаларды екіншісінен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ажырата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алмау</a:t>
            </a:r>
            <a:r>
              <a:rPr lang="ru-RU" dirty="0" smtClean="0">
                <a:latin typeface="Times New Roman" pitchFamily="18" charset="0"/>
                <a:cs typeface="Times New Roman" pitchFamily="18" charset="0"/>
              </a:rPr>
              <a:t>; </a:t>
            </a:r>
          </a:p>
          <a:p>
            <a:pPr algn="just"/>
            <a:r>
              <a:rPr lang="ru-RU" dirty="0" err="1" smtClean="0">
                <a:latin typeface="Times New Roman" pitchFamily="18" charset="0"/>
                <a:cs typeface="Times New Roman" pitchFamily="18" charset="0"/>
              </a:rPr>
              <a:t>гипомнезия</a:t>
            </a:r>
            <a:r>
              <a:rPr lang="ru-RU" dirty="0" smtClean="0">
                <a:latin typeface="Times New Roman" pitchFamily="18" charset="0"/>
                <a:cs typeface="Times New Roman" pitchFamily="18" charset="0"/>
              </a:rPr>
              <a:t> — </a:t>
            </a:r>
            <a:r>
              <a:rPr lang="ru-RU" dirty="0" err="1" smtClean="0">
                <a:latin typeface="Times New Roman" pitchFamily="18" charset="0"/>
                <a:cs typeface="Times New Roman" pitchFamily="18" charset="0"/>
              </a:rPr>
              <a:t>жалпы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жадтың әлсіреуі;</a:t>
            </a:r>
            <a:endParaRPr lang="ru-RU" dirty="0" smtClean="0">
              <a:latin typeface="Times New Roman" pitchFamily="18" charset="0"/>
              <a:cs typeface="Times New Roman" pitchFamily="18" charset="0"/>
            </a:endParaRPr>
          </a:p>
          <a:p>
            <a:pPr algn="just"/>
            <a:r>
              <a:rPr lang="ru-RU" dirty="0" err="1" smtClean="0">
                <a:latin typeface="Times New Roman" pitchFamily="18" charset="0"/>
                <a:cs typeface="Times New Roman" pitchFamily="18" charset="0"/>
              </a:rPr>
              <a:t>ретроградтық </a:t>
            </a:r>
            <a:r>
              <a:rPr lang="ru-RU" dirty="0" smtClean="0">
                <a:latin typeface="Times New Roman" pitchFamily="18" charset="0"/>
                <a:cs typeface="Times New Roman" pitchFamily="18" charset="0"/>
              </a:rPr>
              <a:t>амнезия – </a:t>
            </a:r>
            <a:r>
              <a:rPr lang="ru-RU" dirty="0" err="1" smtClean="0">
                <a:latin typeface="Times New Roman" pitchFamily="18" charset="0"/>
                <a:cs typeface="Times New Roman" pitchFamily="18" charset="0"/>
              </a:rPr>
              <a:t>аурудың басталуына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дейінгі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естеліктердің жоғалуы</a:t>
            </a:r>
            <a:r>
              <a:rPr lang="ru-RU" dirty="0" smtClean="0">
                <a:latin typeface="Times New Roman" pitchFamily="18" charset="0"/>
                <a:cs typeface="Times New Roman" pitchFamily="18" charset="0"/>
              </a:rPr>
              <a:t>;</a:t>
            </a:r>
          </a:p>
          <a:p>
            <a:pPr algn="just"/>
            <a:r>
              <a:rPr lang="ru-RU" dirty="0" err="1" smtClean="0">
                <a:latin typeface="Times New Roman" pitchFamily="18" charset="0"/>
                <a:cs typeface="Times New Roman" pitchFamily="18" charset="0"/>
              </a:rPr>
              <a:t>фиксациялық </a:t>
            </a:r>
            <a:r>
              <a:rPr lang="ru-RU" dirty="0" smtClean="0">
                <a:latin typeface="Times New Roman" pitchFamily="18" charset="0"/>
                <a:cs typeface="Times New Roman" pitchFamily="18" charset="0"/>
              </a:rPr>
              <a:t>амнезия – </a:t>
            </a:r>
            <a:r>
              <a:rPr lang="ru-RU" dirty="0" err="1" smtClean="0">
                <a:latin typeface="Times New Roman" pitchFamily="18" charset="0"/>
                <a:cs typeface="Times New Roman" pitchFamily="18" charset="0"/>
              </a:rPr>
              <a:t>қысқа мерзімді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жадтың өшуі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прогрессивті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амнезия</a:t>
            </a:r>
            <a:r>
              <a:rPr lang="ru-RU" dirty="0" smtClean="0">
                <a:latin typeface="Times New Roman" pitchFamily="18" charset="0"/>
                <a:cs typeface="Times New Roman" pitchFamily="18" charset="0"/>
              </a:rPr>
              <a:t> – </a:t>
            </a:r>
            <a:r>
              <a:rPr lang="ru-RU" dirty="0" err="1" smtClean="0">
                <a:latin typeface="Times New Roman" pitchFamily="18" charset="0"/>
                <a:cs typeface="Times New Roman" pitchFamily="18" charset="0"/>
              </a:rPr>
              <a:t>жадтың біртіндеп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жойылуы</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620688"/>
            <a:ext cx="8435280" cy="5976664"/>
          </a:xfrm>
        </p:spPr>
        <p:txBody>
          <a:bodyPr>
            <a:normAutofit/>
          </a:bodyPr>
          <a:lstStyle/>
          <a:p>
            <a:pPr algn="just"/>
            <a:r>
              <a:rPr lang="ru-RU" dirty="0" smtClean="0">
                <a:latin typeface="Times New Roman" pitchFamily="18" charset="0"/>
                <a:cs typeface="Times New Roman" pitchFamily="18" charset="0"/>
              </a:rPr>
              <a:t>Альцгеймер мен Пик </a:t>
            </a:r>
            <a:r>
              <a:rPr lang="ru-RU" dirty="0" err="1" smtClean="0">
                <a:latin typeface="Times New Roman" pitchFamily="18" charset="0"/>
                <a:cs typeface="Times New Roman" pitchFamily="18" charset="0"/>
              </a:rPr>
              <a:t>аурулары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кезіндегі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психопатологиялық көріністерді зерттеуде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оларды</a:t>
            </a:r>
            <a:r>
              <a:rPr lang="ru-RU" dirty="0" smtClean="0">
                <a:latin typeface="Times New Roman" pitchFamily="18" charset="0"/>
                <a:cs typeface="Times New Roman" pitchFamily="18" charset="0"/>
              </a:rPr>
              <a:t> 3 </a:t>
            </a:r>
            <a:r>
              <a:rPr lang="ru-RU" dirty="0" err="1" smtClean="0">
                <a:latin typeface="Times New Roman" pitchFamily="18" charset="0"/>
                <a:cs typeface="Times New Roman" pitchFamily="18" charset="0"/>
              </a:rPr>
              <a:t>кезеңге бөлуге болады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Бірінші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бастапқы кезеңі </a:t>
            </a:r>
            <a:r>
              <a:rPr lang="ru-RU" dirty="0" smtClean="0">
                <a:latin typeface="Times New Roman" pitchFamily="18" charset="0"/>
                <a:cs typeface="Times New Roman" pitchFamily="18" charset="0"/>
              </a:rPr>
              <a:t>интеллект, </a:t>
            </a:r>
            <a:r>
              <a:rPr lang="ru-RU" dirty="0" err="1" smtClean="0">
                <a:latin typeface="Times New Roman" pitchFamily="18" charset="0"/>
                <a:cs typeface="Times New Roman" pitchFamily="18" charset="0"/>
              </a:rPr>
              <a:t>ес</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зейіннің күрт дөрекі сиптомдарсыз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өзгеруімен сипатталады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екінші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кезеңі </a:t>
            </a:r>
            <a:r>
              <a:rPr lang="ru-RU" dirty="0" smtClean="0">
                <a:latin typeface="Times New Roman" pitchFamily="18" charset="0"/>
                <a:cs typeface="Times New Roman" pitchFamily="18" charset="0"/>
              </a:rPr>
              <a:t>аса </a:t>
            </a:r>
            <a:r>
              <a:rPr lang="ru-RU" dirty="0" err="1" smtClean="0">
                <a:latin typeface="Times New Roman" pitchFamily="18" charset="0"/>
                <a:cs typeface="Times New Roman" pitchFamily="18" charset="0"/>
              </a:rPr>
              <a:t>байқалатын ақыл-есінің кемдігімен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және фокалды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сиптомдармен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афатикалық</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агностикалық</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апрактикалық</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үшінші терминалды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терең психикалық ыдыраумен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сипатталады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аурулар</a:t>
            </a:r>
            <a:r>
              <a:rPr lang="ru-RU" dirty="0" smtClean="0">
                <a:latin typeface="Times New Roman" pitchFamily="18" charset="0"/>
                <a:cs typeface="Times New Roman" pitchFamily="18" charset="0"/>
              </a:rPr>
              <a:t> тек </a:t>
            </a:r>
            <a:r>
              <a:rPr lang="ru-RU" dirty="0" err="1" smtClean="0">
                <a:latin typeface="Times New Roman" pitchFamily="18" charset="0"/>
                <a:cs typeface="Times New Roman" pitchFamily="18" charset="0"/>
              </a:rPr>
              <a:t>вегетативті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өмір сүреді деп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айта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аламыз</a:t>
            </a:r>
            <a:r>
              <a:rPr lang="ru-RU"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pPr algn="just"/>
            <a:r>
              <a:rPr lang="ru-RU" dirty="0" smtClean="0">
                <a:latin typeface="Times New Roman" pitchFamily="18" charset="0"/>
                <a:cs typeface="Times New Roman" pitchFamily="18" charset="0"/>
              </a:rPr>
              <a:t>1. Он </a:t>
            </a:r>
            <a:r>
              <a:rPr lang="ru-RU" dirty="0" err="1" smtClean="0">
                <a:latin typeface="Times New Roman" pitchFamily="18" charset="0"/>
                <a:cs typeface="Times New Roman" pitchFamily="18" charset="0"/>
              </a:rPr>
              <a:t>сөз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Зерттелушіге</a:t>
            </a:r>
            <a:r>
              <a:rPr lang="ru-RU" dirty="0" smtClean="0">
                <a:latin typeface="Times New Roman" pitchFamily="18" charset="0"/>
                <a:cs typeface="Times New Roman" pitchFamily="18" charset="0"/>
              </a:rPr>
              <a:t> он </a:t>
            </a:r>
            <a:r>
              <a:rPr lang="ru-RU" dirty="0" err="1" smtClean="0">
                <a:latin typeface="Times New Roman" pitchFamily="18" charset="0"/>
                <a:cs typeface="Times New Roman" pitchFamily="18" charset="0"/>
              </a:rPr>
              <a:t>бір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немесе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екі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буынды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сөздерді оқиды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содан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кейін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оларды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кез-келген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ретпен</a:t>
            </a:r>
            <a:r>
              <a:rPr lang="ru-RU" dirty="0" smtClean="0">
                <a:latin typeface="Times New Roman" pitchFamily="18" charset="0"/>
                <a:cs typeface="Times New Roman" pitchFamily="18" charset="0"/>
              </a:rPr>
              <a:t> 5 </a:t>
            </a:r>
            <a:r>
              <a:rPr lang="ru-RU" dirty="0" err="1" smtClean="0">
                <a:latin typeface="Times New Roman" pitchFamily="18" charset="0"/>
                <a:cs typeface="Times New Roman" pitchFamily="18" charset="0"/>
              </a:rPr>
              <a:t>рет</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қайталайды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Деректер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кестеге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енгізіледі</a:t>
            </a:r>
            <a:r>
              <a:rPr lang="ru-RU" dirty="0" smtClean="0">
                <a:latin typeface="Times New Roman" pitchFamily="18" charset="0"/>
                <a:cs typeface="Times New Roman" pitchFamily="18" charset="0"/>
              </a:rPr>
              <a:t>. 20-30 </a:t>
            </a:r>
            <a:r>
              <a:rPr lang="ru-RU" dirty="0" err="1" smtClean="0">
                <a:latin typeface="Times New Roman" pitchFamily="18" charset="0"/>
                <a:cs typeface="Times New Roman" pitchFamily="18" charset="0"/>
              </a:rPr>
              <a:t>минуттан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кейін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ретенцияны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тексеру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үшін сөздерді ойнатуды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сұрайды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Мысалы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орман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үстел, терезе</a:t>
            </a:r>
            <a:r>
              <a:rPr lang="ru-RU" dirty="0" smtClean="0">
                <a:latin typeface="Times New Roman" pitchFamily="18" charset="0"/>
                <a:cs typeface="Times New Roman" pitchFamily="18" charset="0"/>
              </a:rPr>
              <a:t>, су, </a:t>
            </a:r>
            <a:r>
              <a:rPr lang="ru-RU" dirty="0" err="1" smtClean="0">
                <a:latin typeface="Times New Roman" pitchFamily="18" charset="0"/>
                <a:cs typeface="Times New Roman" pitchFamily="18" charset="0"/>
              </a:rPr>
              <a:t>ағасы, саңырауқұлақ, жылқы, ине</a:t>
            </a:r>
            <a:r>
              <a:rPr lang="ru-RU" dirty="0" smtClean="0">
                <a:latin typeface="Times New Roman" pitchFamily="18" charset="0"/>
                <a:cs typeface="Times New Roman" pitchFamily="18" charset="0"/>
              </a:rPr>
              <a:t>, бал. </a:t>
            </a:r>
            <a:r>
              <a:rPr lang="ru-RU" dirty="0" err="1" smtClean="0">
                <a:latin typeface="Times New Roman" pitchFamily="18" charset="0"/>
                <a:cs typeface="Times New Roman" pitchFamily="18" charset="0"/>
              </a:rPr>
              <a:t>Немесе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тау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раушан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мысық, сағат, </a:t>
            </a:r>
            <a:r>
              <a:rPr lang="ru-RU" dirty="0" smtClean="0">
                <a:latin typeface="Times New Roman" pitchFamily="18" charset="0"/>
                <a:cs typeface="Times New Roman" pitchFamily="18" charset="0"/>
              </a:rPr>
              <a:t>шарап, пальто, </a:t>
            </a:r>
            <a:r>
              <a:rPr lang="ru-RU" dirty="0" err="1" smtClean="0">
                <a:latin typeface="Times New Roman" pitchFamily="18" charset="0"/>
                <a:cs typeface="Times New Roman" pitchFamily="18" charset="0"/>
              </a:rPr>
              <a:t>кітап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терезе</a:t>
            </a:r>
            <a:r>
              <a:rPr lang="ru-RU" dirty="0" smtClean="0">
                <a:latin typeface="Times New Roman" pitchFamily="18" charset="0"/>
                <a:cs typeface="Times New Roman" pitchFamily="18" charset="0"/>
              </a:rPr>
              <a:t>, ара).</a:t>
            </a:r>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p:txBody>
          <a:bodyPr/>
          <a:lstStyle/>
          <a:p>
            <a:r>
              <a:rPr lang="kk-KZ" dirty="0" smtClean="0"/>
              <a:t>Диагностика</a:t>
            </a: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980728"/>
            <a:ext cx="8229600" cy="5026563"/>
          </a:xfrm>
        </p:spPr>
        <p:txBody>
          <a:bodyPr>
            <a:normAutofit fontScale="85000" lnSpcReduction="20000"/>
          </a:bodyPr>
          <a:lstStyle/>
          <a:p>
            <a:pPr algn="just"/>
            <a:r>
              <a:rPr lang="ru-RU" dirty="0" smtClean="0"/>
              <a:t>2</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Пиктограммалар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Бұл әдісті </a:t>
            </a:r>
            <a:r>
              <a:rPr lang="ru-RU" dirty="0" smtClean="0">
                <a:latin typeface="Times New Roman" pitchFamily="18" charset="0"/>
                <a:cs typeface="Times New Roman" pitchFamily="18" charset="0"/>
              </a:rPr>
              <a:t>А. Р. </a:t>
            </a:r>
            <a:r>
              <a:rPr lang="ru-RU" dirty="0" err="1" smtClean="0">
                <a:latin typeface="Times New Roman" pitchFamily="18" charset="0"/>
                <a:cs typeface="Times New Roman" pitchFamily="18" charset="0"/>
              </a:rPr>
              <a:t>Лурия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ұсынған.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Тақырып </a:t>
            </a:r>
            <a:r>
              <a:rPr lang="ru-RU" dirty="0" smtClean="0">
                <a:latin typeface="Times New Roman" pitchFamily="18" charset="0"/>
                <a:cs typeface="Times New Roman" pitchFamily="18" charset="0"/>
              </a:rPr>
              <a:t>15 </a:t>
            </a:r>
            <a:r>
              <a:rPr lang="ru-RU" dirty="0" err="1" smtClean="0">
                <a:latin typeface="Times New Roman" pitchFamily="18" charset="0"/>
                <a:cs typeface="Times New Roman" pitchFamily="18" charset="0"/>
              </a:rPr>
              <a:t>сөзді есте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сақтауы керек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Көбеюді жеңілдету үшін ол</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ынталандыру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сөзімен семантикалық байланысы</a:t>
            </a:r>
            <a:r>
              <a:rPr lang="ru-RU" dirty="0" smtClean="0">
                <a:latin typeface="Times New Roman" pitchFamily="18" charset="0"/>
                <a:cs typeface="Times New Roman" pitchFamily="18" charset="0"/>
              </a:rPr>
              <a:t> бар </a:t>
            </a:r>
            <a:r>
              <a:rPr lang="ru-RU" dirty="0" err="1" smtClean="0">
                <a:latin typeface="Times New Roman" pitchFamily="18" charset="0"/>
                <a:cs typeface="Times New Roman" pitchFamily="18" charset="0"/>
              </a:rPr>
              <a:t>қарындашпен сурет</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салуы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керек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Ешқандай жазба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белгі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жасауға рұқсат етілмейді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Жұмысты аяқтағаннан кейін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сіз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сөздерді қайталауды сұрай аласыз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содан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кейін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оларды</a:t>
            </a:r>
            <a:r>
              <a:rPr lang="ru-RU" dirty="0" smtClean="0">
                <a:latin typeface="Times New Roman" pitchFamily="18" charset="0"/>
                <a:cs typeface="Times New Roman" pitchFamily="18" charset="0"/>
              </a:rPr>
              <a:t> 20-30 </a:t>
            </a:r>
            <a:r>
              <a:rPr lang="ru-RU" dirty="0" err="1" smtClean="0">
                <a:latin typeface="Times New Roman" pitchFamily="18" charset="0"/>
                <a:cs typeface="Times New Roman" pitchFamily="18" charset="0"/>
              </a:rPr>
              <a:t>минуттан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кейін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қайталай аласыз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Есте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сақтауды талдау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кезінде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қанша сөздің дәл, мағынасы жақын, дұрыс емес</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ешқандай жолмен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шығарылғанына назар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аудару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керек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Сол</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тапсырманың модификациясы</a:t>
            </a:r>
            <a:r>
              <a:rPr lang="ru-RU" dirty="0" smtClean="0">
                <a:latin typeface="Times New Roman" pitchFamily="18" charset="0"/>
                <a:cs typeface="Times New Roman" pitchFamily="18" charset="0"/>
              </a:rPr>
              <a:t> а. н. </a:t>
            </a:r>
            <a:r>
              <a:rPr lang="ru-RU" dirty="0" err="1" smtClean="0">
                <a:latin typeface="Times New Roman" pitchFamily="18" charset="0"/>
                <a:cs typeface="Times New Roman" pitchFamily="18" charset="0"/>
              </a:rPr>
              <a:t>тесті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болуы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мүмкін.</a:t>
            </a:r>
            <a:r>
              <a:rPr lang="ru-RU" dirty="0" smtClean="0">
                <a:latin typeface="Times New Roman" pitchFamily="18" charset="0"/>
                <a:cs typeface="Times New Roman" pitchFamily="18" charset="0"/>
              </a:rPr>
              <a:t> Леонтьева, </a:t>
            </a:r>
            <a:r>
              <a:rPr lang="ru-RU" dirty="0" err="1" smtClean="0">
                <a:latin typeface="Times New Roman" pitchFamily="18" charset="0"/>
                <a:cs typeface="Times New Roman" pitchFamily="18" charset="0"/>
              </a:rPr>
              <a:t>ол</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сурет</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салуды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емес</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ұсынылған дайын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суреттерден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тақырыпты, сюжетті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таңдауды ұсынады.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Бұл техниканың күрделілік дәрежесінде ерекшеленетін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бірнеше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сериясы</a:t>
            </a:r>
            <a:r>
              <a:rPr lang="ru-RU" dirty="0" smtClean="0">
                <a:latin typeface="Times New Roman" pitchFamily="18" charset="0"/>
                <a:cs typeface="Times New Roman" pitchFamily="18" charset="0"/>
              </a:rPr>
              <a:t> бар. </a:t>
            </a:r>
            <a:r>
              <a:rPr lang="ru-RU" dirty="0" err="1" smtClean="0">
                <a:latin typeface="Times New Roman" pitchFamily="18" charset="0"/>
                <a:cs typeface="Times New Roman" pitchFamily="18" charset="0"/>
              </a:rPr>
              <a:t>Сіз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техниканы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балалардағы, сондай-ақ жоғары емес</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ақыл-ойы </a:t>
            </a:r>
            <a:r>
              <a:rPr lang="ru-RU" dirty="0" smtClean="0">
                <a:latin typeface="Times New Roman" pitchFamily="18" charset="0"/>
                <a:cs typeface="Times New Roman" pitchFamily="18" charset="0"/>
              </a:rPr>
              <a:t>бар </a:t>
            </a:r>
            <a:r>
              <a:rPr lang="ru-RU" dirty="0" err="1" smtClean="0">
                <a:latin typeface="Times New Roman" pitchFamily="18" charset="0"/>
                <a:cs typeface="Times New Roman" pitchFamily="18" charset="0"/>
              </a:rPr>
              <a:t>адамдардың жадын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зерттеу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үшін пайдалана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аласыз</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2"/>
          <p:cNvSpPr>
            <a:spLocks noGrp="1"/>
          </p:cNvSpPr>
          <p:nvPr>
            <p:ph idx="1"/>
          </p:nvPr>
        </p:nvSpPr>
        <p:spPr>
          <a:xfrm>
            <a:off x="457200" y="1600200"/>
            <a:ext cx="8229600" cy="4709160"/>
          </a:xfrm>
        </p:spPr>
        <p:txBody>
          <a:bodyPr/>
          <a:lstStyle/>
          <a:p>
            <a:pPr algn="ctr">
              <a:buNone/>
            </a:pPr>
            <a:endParaRPr lang="ru-RU" b="1" dirty="0" smtClean="0"/>
          </a:p>
          <a:p>
            <a:pPr algn="ctr">
              <a:buNone/>
            </a:pPr>
            <a:r>
              <a:rPr lang="ru-RU" b="1" dirty="0" smtClean="0">
                <a:latin typeface="Times New Roman" pitchFamily="18" charset="0"/>
                <a:cs typeface="Times New Roman" pitchFamily="18" charset="0"/>
              </a:rPr>
              <a:t>4 д</a:t>
            </a:r>
            <a:r>
              <a:rPr lang="kk-KZ" b="1" dirty="0" smtClean="0">
                <a:latin typeface="Times New Roman" pitchFamily="18" charset="0"/>
                <a:cs typeface="Times New Roman" pitchFamily="18" charset="0"/>
              </a:rPr>
              <a:t>әріс</a:t>
            </a:r>
          </a:p>
          <a:p>
            <a:pPr algn="ctr">
              <a:buNone/>
            </a:pPr>
            <a:r>
              <a:rPr lang="kk-KZ"/>
              <a:t>Мазасыздықтың бұзылуымен жұмыс істеудегі психотехнологиялар</a:t>
            </a:r>
            <a:endParaRPr lang="kk-KZ" b="1" dirty="0" smtClean="0">
              <a:latin typeface="Times New Roman" pitchFamily="18" charset="0"/>
              <a:cs typeface="Times New Roman" pitchFamily="18" charset="0"/>
            </a:endParaRPr>
          </a:p>
        </p:txBody>
      </p:sp>
      <p:sp>
        <p:nvSpPr>
          <p:cNvPr id="5" name="Нижний колонтитул 3"/>
          <p:cNvSpPr>
            <a:spLocks noGrp="1"/>
          </p:cNvSpPr>
          <p:nvPr>
            <p:ph type="ftr" sz="quarter" idx="11"/>
          </p:nvPr>
        </p:nvSpPr>
        <p:spPr>
          <a:xfrm>
            <a:off x="6012160" y="6381328"/>
            <a:ext cx="2895600" cy="365125"/>
          </a:xfrm>
        </p:spPr>
        <p:txBody>
          <a:bodyPr/>
          <a:lstStyle/>
          <a:p>
            <a:r>
              <a:rPr lang="kk-KZ" dirty="0" smtClean="0">
                <a:solidFill>
                  <a:schemeClr val="tx1"/>
                </a:solidFill>
              </a:rPr>
              <a:t>Тұлға және мінез-құлықты бағалау курсы</a:t>
            </a:r>
            <a:endParaRPr lang="ru-RU"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pPr algn="just"/>
            <a:r>
              <a:rPr lang="ru-RU" dirty="0" smtClean="0">
                <a:latin typeface="Times New Roman" pitchFamily="18" charset="0"/>
                <a:cs typeface="Times New Roman" pitchFamily="18" charset="0"/>
              </a:rPr>
              <a:t>3. </a:t>
            </a:r>
            <a:r>
              <a:rPr lang="ru-RU" dirty="0" err="1" smtClean="0">
                <a:latin typeface="Times New Roman" pitchFamily="18" charset="0"/>
                <a:cs typeface="Times New Roman" pitchFamily="18" charset="0"/>
              </a:rPr>
              <a:t>Әңгімелерді жаңғырту.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Тақырып әңгіме оқиды, </a:t>
            </a:r>
            <a:r>
              <a:rPr lang="ru-RU" dirty="0" smtClean="0">
                <a:latin typeface="Times New Roman" pitchFamily="18" charset="0"/>
                <a:cs typeface="Times New Roman" pitchFamily="18" charset="0"/>
              </a:rPr>
              <a:t>оны </a:t>
            </a:r>
            <a:r>
              <a:rPr lang="ru-RU" dirty="0" err="1" smtClean="0">
                <a:latin typeface="Times New Roman" pitchFamily="18" charset="0"/>
                <a:cs typeface="Times New Roman" pitchFamily="18" charset="0"/>
              </a:rPr>
              <a:t>құлақпен қабылдайды немесе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оқиғаны өзі оқиды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Содан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кейін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ол</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әңгімені ауызша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шығарады немесе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жазады</a:t>
            </a:r>
            <a:r>
              <a:rPr lang="ru-RU" dirty="0" smtClean="0">
                <a:latin typeface="Times New Roman" pitchFamily="18" charset="0"/>
                <a:cs typeface="Times New Roman" pitchFamily="18" charset="0"/>
              </a:rPr>
              <a:t>. Психолог </a:t>
            </a:r>
            <a:r>
              <a:rPr lang="ru-RU" dirty="0" err="1" smtClean="0">
                <a:latin typeface="Times New Roman" pitchFamily="18" charset="0"/>
                <a:cs typeface="Times New Roman" pitchFamily="18" charset="0"/>
              </a:rPr>
              <a:t>талдау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кезінде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барлық семантикалық байланыстардың көбейтілгенін</a:t>
            </a:r>
            <a:r>
              <a:rPr lang="ru-RU" dirty="0" smtClean="0">
                <a:latin typeface="Times New Roman" pitchFamily="18" charset="0"/>
                <a:cs typeface="Times New Roman" pitchFamily="18" charset="0"/>
              </a:rPr>
              <a:t>, не </a:t>
            </a:r>
            <a:r>
              <a:rPr lang="ru-RU" dirty="0" err="1" smtClean="0">
                <a:latin typeface="Times New Roman" pitchFamily="18" charset="0"/>
                <a:cs typeface="Times New Roman" pitchFamily="18" charset="0"/>
              </a:rPr>
              <a:t>жіберілмегенін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конфабуляцияның</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кедергі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келтіретін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әсердің жоқтығын ескереді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Есте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сақтау үшін ең қолайлы әңгімелер: </a:t>
            </a:r>
            <a:r>
              <a:rPr lang="ru-RU" dirty="0" smtClean="0">
                <a:latin typeface="Times New Roman" pitchFamily="18" charset="0"/>
                <a:cs typeface="Times New Roman" pitchFamily="18" charset="0"/>
              </a:rPr>
              <a:t>"</a:t>
            </a:r>
            <a:r>
              <a:rPr lang="ru-RU" dirty="0" err="1" smtClean="0">
                <a:latin typeface="Times New Roman" pitchFamily="18" charset="0"/>
                <a:cs typeface="Times New Roman" pitchFamily="18" charset="0"/>
              </a:rPr>
              <a:t>Джеквуд</a:t>
            </a:r>
            <a:r>
              <a:rPr lang="ru-RU" dirty="0" smtClean="0">
                <a:latin typeface="Times New Roman" pitchFamily="18" charset="0"/>
                <a:cs typeface="Times New Roman" pitchFamily="18" charset="0"/>
              </a:rPr>
              <a:t> пен </a:t>
            </a:r>
            <a:r>
              <a:rPr lang="ru-RU" dirty="0" err="1" smtClean="0">
                <a:latin typeface="Times New Roman" pitchFamily="18" charset="0"/>
                <a:cs typeface="Times New Roman" pitchFamily="18" charset="0"/>
              </a:rPr>
              <a:t>көгершіндер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Құмырсқа </a:t>
            </a:r>
            <a:r>
              <a:rPr lang="ru-RU" dirty="0" smtClean="0">
                <a:latin typeface="Times New Roman" pitchFamily="18" charset="0"/>
                <a:cs typeface="Times New Roman" pitchFamily="18" charset="0"/>
              </a:rPr>
              <a:t>мен </a:t>
            </a:r>
            <a:r>
              <a:rPr lang="ru-RU" dirty="0" err="1" smtClean="0">
                <a:latin typeface="Times New Roman" pitchFamily="18" charset="0"/>
                <a:cs typeface="Times New Roman" pitchFamily="18" charset="0"/>
              </a:rPr>
              <a:t>көгершін</a:t>
            </a:r>
            <a:r>
              <a:rPr lang="ru-RU" dirty="0" smtClean="0">
                <a:latin typeface="Times New Roman" pitchFamily="18" charset="0"/>
                <a:cs typeface="Times New Roman" pitchFamily="18" charset="0"/>
              </a:rPr>
              <a:t>", "Логика", "Колумб </a:t>
            </a:r>
            <a:r>
              <a:rPr lang="ru-RU" dirty="0" err="1" smtClean="0">
                <a:latin typeface="Times New Roman" pitchFamily="18" charset="0"/>
                <a:cs typeface="Times New Roman" pitchFamily="18" charset="0"/>
              </a:rPr>
              <a:t>жұмыртқасы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Мәңгілік патша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және </a:t>
            </a:r>
            <a:r>
              <a:rPr lang="ru-RU" dirty="0" smtClean="0">
                <a:latin typeface="Times New Roman" pitchFamily="18" charset="0"/>
                <a:cs typeface="Times New Roman" pitchFamily="18" charset="0"/>
              </a:rPr>
              <a:t>т. б.</a:t>
            </a:r>
            <a:endParaRPr lang="ru-RU"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pPr algn="just"/>
            <a:r>
              <a:rPr lang="ru-RU" dirty="0" smtClean="0">
                <a:latin typeface="Times New Roman" pitchFamily="18" charset="0"/>
                <a:cs typeface="Times New Roman" pitchFamily="18" charset="0"/>
              </a:rPr>
              <a:t>4. </a:t>
            </a:r>
            <a:r>
              <a:rPr lang="ru-RU" dirty="0" err="1" smtClean="0">
                <a:latin typeface="Times New Roman" pitchFamily="18" charset="0"/>
                <a:cs typeface="Times New Roman" pitchFamily="18" charset="0"/>
              </a:rPr>
              <a:t>Көру ретенциясын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зерттеу</a:t>
            </a:r>
            <a:r>
              <a:rPr lang="ru-RU" dirty="0" smtClean="0">
                <a:latin typeface="Times New Roman" pitchFamily="18" charset="0"/>
                <a:cs typeface="Times New Roman" pitchFamily="18" charset="0"/>
              </a:rPr>
              <a:t> (А.Л. </a:t>
            </a:r>
            <a:r>
              <a:rPr lang="ru-RU" dirty="0" err="1" smtClean="0">
                <a:latin typeface="Times New Roman" pitchFamily="18" charset="0"/>
                <a:cs typeface="Times New Roman" pitchFamily="18" charset="0"/>
              </a:rPr>
              <a:t>Бентон</a:t>
            </a:r>
            <a:r>
              <a:rPr lang="ru-RU" dirty="0" smtClean="0">
                <a:latin typeface="Times New Roman" pitchFamily="18" charset="0"/>
                <a:cs typeface="Times New Roman" pitchFamily="18" charset="0"/>
              </a:rPr>
              <a:t> тесты). </a:t>
            </a:r>
            <a:r>
              <a:rPr lang="ru-RU" dirty="0" err="1" smtClean="0">
                <a:latin typeface="Times New Roman" pitchFamily="18" charset="0"/>
                <a:cs typeface="Times New Roman" pitchFamily="18" charset="0"/>
              </a:rPr>
              <a:t>Суреттердің </a:t>
            </a:r>
            <a:r>
              <a:rPr lang="ru-RU" dirty="0" smtClean="0">
                <a:latin typeface="Times New Roman" pitchFamily="18" charset="0"/>
                <a:cs typeface="Times New Roman" pitchFamily="18" charset="0"/>
              </a:rPr>
              <a:t>бес </a:t>
            </a:r>
            <a:r>
              <a:rPr lang="ru-RU" dirty="0" err="1" smtClean="0">
                <a:latin typeface="Times New Roman" pitchFamily="18" charset="0"/>
                <a:cs typeface="Times New Roman" pitchFamily="18" charset="0"/>
              </a:rPr>
              <a:t>сериясы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қолданылады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Үш серияда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бірдей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күрделіліктегі </a:t>
            </a:r>
            <a:r>
              <a:rPr lang="ru-RU" dirty="0" smtClean="0">
                <a:latin typeface="Times New Roman" pitchFamily="18" charset="0"/>
                <a:cs typeface="Times New Roman" pitchFamily="18" charset="0"/>
              </a:rPr>
              <a:t>10 карточка, </a:t>
            </a:r>
            <a:r>
              <a:rPr lang="ru-RU" dirty="0" err="1" smtClean="0">
                <a:latin typeface="Times New Roman" pitchFamily="18" charset="0"/>
                <a:cs typeface="Times New Roman" pitchFamily="18" charset="0"/>
              </a:rPr>
              <a:t>екеуінде</a:t>
            </a:r>
            <a:r>
              <a:rPr lang="ru-RU" dirty="0" smtClean="0">
                <a:latin typeface="Times New Roman" pitchFamily="18" charset="0"/>
                <a:cs typeface="Times New Roman" pitchFamily="18" charset="0"/>
              </a:rPr>
              <a:t> – 15 карточка </a:t>
            </a:r>
            <a:r>
              <a:rPr lang="ru-RU" dirty="0" err="1" smtClean="0">
                <a:latin typeface="Times New Roman" pitchFamily="18" charset="0"/>
                <a:cs typeface="Times New Roman" pitchFamily="18" charset="0"/>
              </a:rPr>
              <a:t>ұсынылады</a:t>
            </a:r>
            <a:r>
              <a:rPr lang="ru-RU" dirty="0" smtClean="0">
                <a:latin typeface="Times New Roman" pitchFamily="18" charset="0"/>
                <a:cs typeface="Times New Roman" pitchFamily="18" charset="0"/>
              </a:rPr>
              <a:t>. Карточка </a:t>
            </a:r>
            <a:r>
              <a:rPr lang="ru-RU" dirty="0" err="1" smtClean="0">
                <a:latin typeface="Times New Roman" pitchFamily="18" charset="0"/>
                <a:cs typeface="Times New Roman" pitchFamily="18" charset="0"/>
              </a:rPr>
              <a:t>тақырыпқа </a:t>
            </a:r>
            <a:r>
              <a:rPr lang="ru-RU" dirty="0" smtClean="0">
                <a:latin typeface="Times New Roman" pitchFamily="18" charset="0"/>
                <a:cs typeface="Times New Roman" pitchFamily="18" charset="0"/>
              </a:rPr>
              <a:t>10 секунд </a:t>
            </a:r>
            <a:r>
              <a:rPr lang="ru-RU" dirty="0" err="1" smtClean="0">
                <a:latin typeface="Times New Roman" pitchFamily="18" charset="0"/>
                <a:cs typeface="Times New Roman" pitchFamily="18" charset="0"/>
              </a:rPr>
              <a:t>ішінде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ұсынылады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содан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кейін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ол</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көрген фигураларды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қағазға шығаруы керек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Деректердің сапалық талдауы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бентонның арнайы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кестелерімен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салыстырғанда жүргізіледі.</a:t>
            </a:r>
            <a:r>
              <a:rPr lang="ru-RU" dirty="0" smtClean="0">
                <a:latin typeface="Times New Roman" pitchFamily="18" charset="0"/>
                <a:cs typeface="Times New Roman" pitchFamily="18" charset="0"/>
              </a:rPr>
              <a:t> осы </a:t>
            </a:r>
            <a:r>
              <a:rPr lang="ru-RU" dirty="0" err="1" smtClean="0">
                <a:latin typeface="Times New Roman" pitchFamily="18" charset="0"/>
                <a:cs typeface="Times New Roman" pitchFamily="18" charset="0"/>
              </a:rPr>
              <a:t>сынақтың көмегімен сіз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мидың органикалық ауруын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көрсететін қосымша мәліметтер </a:t>
            </a:r>
            <a:r>
              <a:rPr lang="ru-RU" dirty="0" smtClean="0">
                <a:latin typeface="Times New Roman" pitchFamily="18" charset="0"/>
                <a:cs typeface="Times New Roman" pitchFamily="18" charset="0"/>
              </a:rPr>
              <a:t>ала </a:t>
            </a:r>
            <a:r>
              <a:rPr lang="ru-RU" dirty="0" err="1" smtClean="0">
                <a:latin typeface="Times New Roman" pitchFamily="18" charset="0"/>
                <a:cs typeface="Times New Roman" pitchFamily="18" charset="0"/>
              </a:rPr>
              <a:t>аласыз</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836712"/>
            <a:ext cx="8229600" cy="5170579"/>
          </a:xfrm>
        </p:spPr>
        <p:txBody>
          <a:bodyPr>
            <a:normAutofit fontScale="85000" lnSpcReduction="20000"/>
          </a:bodyPr>
          <a:lstStyle/>
          <a:p>
            <a:pPr algn="just"/>
            <a:r>
              <a:rPr lang="ru-RU" dirty="0" err="1" smtClean="0">
                <a:latin typeface="Times New Roman" pitchFamily="18" charset="0"/>
                <a:cs typeface="Times New Roman" pitchFamily="18" charset="0"/>
              </a:rPr>
              <a:t>Леонтьевтің бойынша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жанама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есте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сақтау.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Техниканы</a:t>
            </a:r>
            <a:r>
              <a:rPr lang="ru-RU" dirty="0" smtClean="0">
                <a:latin typeface="Times New Roman" pitchFamily="18" charset="0"/>
                <a:cs typeface="Times New Roman" pitchFamily="18" charset="0"/>
              </a:rPr>
              <a:t> А. Н.Леонтьев (1928) </a:t>
            </a:r>
            <a:r>
              <a:rPr lang="ru-RU" dirty="0" err="1" smtClean="0">
                <a:latin typeface="Times New Roman" pitchFamily="18" charset="0"/>
                <a:cs typeface="Times New Roman" pitchFamily="18" charset="0"/>
              </a:rPr>
              <a:t>логикалық немесе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жанама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түрде есте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сақтауды зерттеу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үшін жасаған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Ол</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жадты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зерттеу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үшін қолданылады, бірақ сонымен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бірге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пациенттер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қауымдастығының ерекшеліктерін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яғни ойлауды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сипаттау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үшін өте нәтижелі болды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Бұл пиктограммаға ұқсас, сауатсыз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науқастар үшін қол жетімді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Тақырып </a:t>
            </a:r>
            <a:r>
              <a:rPr lang="ru-RU" dirty="0" smtClean="0">
                <a:latin typeface="Times New Roman" pitchFamily="18" charset="0"/>
                <a:cs typeface="Times New Roman" pitchFamily="18" charset="0"/>
              </a:rPr>
              <a:t>10-15 </a:t>
            </a:r>
            <a:r>
              <a:rPr lang="ru-RU" dirty="0" err="1" smtClean="0">
                <a:latin typeface="Times New Roman" pitchFamily="18" charset="0"/>
                <a:cs typeface="Times New Roman" pitchFamily="18" charset="0"/>
              </a:rPr>
              <a:t>сөзден тұрады және оларды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есте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сақтау үшін әрқайсысына сәйкес келетін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суретті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таңдауды ұсынады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Үстелде әртүрлі </a:t>
            </a:r>
            <a:r>
              <a:rPr lang="ru-RU" dirty="0" smtClean="0">
                <a:latin typeface="Times New Roman" pitchFamily="18" charset="0"/>
                <a:cs typeface="Times New Roman" pitchFamily="18" charset="0"/>
              </a:rPr>
              <a:t>медиация </a:t>
            </a:r>
            <a:r>
              <a:rPr lang="ru-RU" dirty="0" err="1" smtClean="0">
                <a:latin typeface="Times New Roman" pitchFamily="18" charset="0"/>
                <a:cs typeface="Times New Roman" pitchFamily="18" charset="0"/>
              </a:rPr>
              <a:t>мүмкіндіктерін ұсынатын суреттері</a:t>
            </a:r>
            <a:r>
              <a:rPr lang="ru-RU" dirty="0" smtClean="0">
                <a:latin typeface="Times New Roman" pitchFamily="18" charset="0"/>
                <a:cs typeface="Times New Roman" pitchFamily="18" charset="0"/>
              </a:rPr>
              <a:t> бар 20-30 карта бар.</a:t>
            </a:r>
          </a:p>
          <a:p>
            <a:pPr algn="just"/>
            <a:r>
              <a:rPr lang="ru-RU" dirty="0" smtClean="0">
                <a:latin typeface="Times New Roman" pitchFamily="18" charset="0"/>
                <a:cs typeface="Times New Roman" pitchFamily="18" charset="0"/>
              </a:rPr>
              <a:t>40 </a:t>
            </a:r>
            <a:r>
              <a:rPr lang="ru-RU" dirty="0" err="1" smtClean="0">
                <a:latin typeface="Times New Roman" pitchFamily="18" charset="0"/>
                <a:cs typeface="Times New Roman" pitchFamily="18" charset="0"/>
              </a:rPr>
              <a:t>минуттан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кейін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карталарды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бір-бірлеп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көрсетеміз</a:t>
            </a:r>
            <a:r>
              <a:rPr lang="ru-RU" dirty="0" smtClean="0">
                <a:latin typeface="Times New Roman" pitchFamily="18" charset="0"/>
                <a:cs typeface="Times New Roman" pitchFamily="18" charset="0"/>
              </a:rPr>
              <a:t>. 2-нұсқаулық: </a:t>
            </a:r>
            <a:r>
              <a:rPr lang="ru-RU" dirty="0" err="1" smtClean="0">
                <a:latin typeface="Times New Roman" pitchFamily="18" charset="0"/>
                <a:cs typeface="Times New Roman" pitchFamily="18" charset="0"/>
              </a:rPr>
              <a:t>Бұл </a:t>
            </a:r>
            <a:r>
              <a:rPr lang="ru-RU" dirty="0" smtClean="0">
                <a:latin typeface="Times New Roman" pitchFamily="18" charset="0"/>
                <a:cs typeface="Times New Roman" pitchFamily="18" charset="0"/>
              </a:rPr>
              <a:t>карта </a:t>
            </a:r>
            <a:r>
              <a:rPr lang="ru-RU" dirty="0" err="1" smtClean="0">
                <a:latin typeface="Times New Roman" pitchFamily="18" charset="0"/>
                <a:cs typeface="Times New Roman" pitchFamily="18" charset="0"/>
              </a:rPr>
              <a:t>қандай сөз үшін таңдалды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Егер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жауап</a:t>
            </a:r>
            <a:r>
              <a:rPr lang="ru-RU" dirty="0" smtClean="0">
                <a:latin typeface="Times New Roman" pitchFamily="18" charset="0"/>
                <a:cs typeface="Times New Roman" pitchFamily="18" charset="0"/>
              </a:rPr>
              <a:t> беру </a:t>
            </a:r>
            <a:r>
              <a:rPr lang="ru-RU" dirty="0" err="1" smtClean="0">
                <a:latin typeface="Times New Roman" pitchFamily="18" charset="0"/>
                <a:cs typeface="Times New Roman" pitchFamily="18" charset="0"/>
              </a:rPr>
              <a:t>қиын болса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онда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жетекші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сұрақтар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сізде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қандай қауымдастықтар болуы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мүмкін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Хаттама</a:t>
            </a:r>
            <a:r>
              <a:rPr lang="ru-RU" dirty="0" smtClean="0">
                <a:latin typeface="Times New Roman" pitchFamily="18" charset="0"/>
                <a:cs typeface="Times New Roman" pitchFamily="18" charset="0"/>
              </a:rPr>
              <a:t>: 5 </a:t>
            </a:r>
            <a:r>
              <a:rPr lang="ru-RU" dirty="0" err="1" smtClean="0">
                <a:latin typeface="Times New Roman" pitchFamily="18" charset="0"/>
                <a:cs typeface="Times New Roman" pitchFamily="18" charset="0"/>
              </a:rPr>
              <a:t>баған </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сөздер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таңдалатын </a:t>
            </a:r>
            <a:r>
              <a:rPr lang="ru-RU" dirty="0" smtClean="0">
                <a:latin typeface="Times New Roman" pitchFamily="18" charset="0"/>
                <a:cs typeface="Times New Roman" pitchFamily="18" charset="0"/>
              </a:rPr>
              <a:t>карточка; </a:t>
            </a:r>
            <a:r>
              <a:rPr lang="ru-RU" dirty="0" err="1" smtClean="0">
                <a:latin typeface="Times New Roman" pitchFamily="18" charset="0"/>
                <a:cs typeface="Times New Roman" pitchFamily="18" charset="0"/>
              </a:rPr>
              <a:t>есте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сақтау үшін байланысты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түсіндіру; жаңғырту; байланысты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түсіндіру.</a:t>
            </a:r>
            <a:endParaRPr lang="ru-RU"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47500" lnSpcReduction="20000"/>
          </a:bodyPr>
          <a:lstStyle/>
          <a:p>
            <a:r>
              <a:rPr lang="ru-RU" dirty="0" smtClean="0"/>
              <a:t/>
            </a:r>
            <a:br>
              <a:rPr lang="ru-RU" dirty="0" smtClean="0"/>
            </a:br>
            <a:r>
              <a:rPr lang="ru-RU" dirty="0" smtClean="0"/>
              <a:t/>
            </a:r>
            <a:br>
              <a:rPr lang="ru-RU" dirty="0" smtClean="0"/>
            </a:br>
            <a:r>
              <a:rPr lang="ru-RU" dirty="0" smtClean="0"/>
              <a:t>1. </a:t>
            </a:r>
            <a:r>
              <a:rPr lang="ru-RU" dirty="0" err="1" smtClean="0"/>
              <a:t>Биренбаум</a:t>
            </a:r>
            <a:r>
              <a:rPr lang="ru-RU" dirty="0" smtClean="0"/>
              <a:t> Г. В. К вопросу об образовании переносных и условных значений слова при патологических изменениях мышления. //Новое в учении об апраксии, агнозии, афазии. – М., 1984.</a:t>
            </a:r>
            <a:br>
              <a:rPr lang="ru-RU" dirty="0" smtClean="0"/>
            </a:br>
            <a:r>
              <a:rPr lang="ru-RU" dirty="0" smtClean="0"/>
              <a:t>2. </a:t>
            </a:r>
            <a:r>
              <a:rPr lang="ru-RU" dirty="0" err="1" smtClean="0"/>
              <a:t>Блейхер</a:t>
            </a:r>
            <a:r>
              <a:rPr lang="ru-RU" dirty="0" smtClean="0"/>
              <a:t> В. М. Клиническая патопсихология. – Ташкент, 1976.</a:t>
            </a:r>
            <a:br>
              <a:rPr lang="ru-RU" dirty="0" smtClean="0"/>
            </a:br>
            <a:r>
              <a:rPr lang="ru-RU" dirty="0" smtClean="0"/>
              <a:t>3. </a:t>
            </a:r>
            <a:r>
              <a:rPr lang="ru-RU" dirty="0" err="1" smtClean="0"/>
              <a:t>Блейхер</a:t>
            </a:r>
            <a:r>
              <a:rPr lang="ru-RU" dirty="0" smtClean="0"/>
              <a:t> В. М., Машек Ю. А. Опыт применения психометрических исследований памяти при церебральном атеросклерозе. //Невропатология и психиатрия. – 1974. – №2.</a:t>
            </a:r>
            <a:br>
              <a:rPr lang="ru-RU" dirty="0" smtClean="0"/>
            </a:br>
            <a:r>
              <a:rPr lang="ru-RU" dirty="0" smtClean="0"/>
              <a:t>4. Бондарева Л. В. Нарушение взаимоотношений непосредственной и опосредованной памяти у больных эпилепсией. //Психологические исследования. – МГУ, 1971. – </a:t>
            </a:r>
            <a:r>
              <a:rPr lang="ru-RU" dirty="0" err="1" smtClean="0"/>
              <a:t>Вып</a:t>
            </a:r>
            <a:r>
              <a:rPr lang="ru-RU" dirty="0" smtClean="0"/>
              <a:t>. 3.</a:t>
            </a:r>
            <a:br>
              <a:rPr lang="ru-RU" dirty="0" smtClean="0"/>
            </a:br>
            <a:r>
              <a:rPr lang="ru-RU" dirty="0" smtClean="0"/>
              <a:t>5. Зейгарник Б. В. Патопсихология. – М., 1976.</a:t>
            </a:r>
            <a:br>
              <a:rPr lang="ru-RU" dirty="0" smtClean="0"/>
            </a:br>
            <a:r>
              <a:rPr lang="ru-RU" dirty="0" smtClean="0"/>
              <a:t>6. Кононова М. П. Руководство по психологическому обследованию психически больных детей. – М., 1963.</a:t>
            </a:r>
            <a:br>
              <a:rPr lang="ru-RU" dirty="0" smtClean="0"/>
            </a:br>
            <a:r>
              <a:rPr lang="ru-RU" dirty="0" smtClean="0"/>
              <a:t>7. Логинова С. В., Рубинштейн С. Я. О применении метода "пиктограмм" для экспериментального исследования мышления психических больных. – М., 1972.</a:t>
            </a:r>
            <a:br>
              <a:rPr lang="ru-RU" dirty="0" smtClean="0"/>
            </a:br>
            <a:r>
              <a:rPr lang="ru-RU" dirty="0" smtClean="0"/>
              <a:t>8. Мучник Л. С., Смирнов В. М. Двойной тест для исследования кратковременной памяти. //Психологический эксперимент в неврологической и психиатрической клинике. /Под ред. И. М. Тонконогого. – Л., 1969.</a:t>
            </a:r>
            <a:br>
              <a:rPr lang="ru-RU" dirty="0" smtClean="0"/>
            </a:br>
            <a:r>
              <a:rPr lang="ru-RU" dirty="0" smtClean="0"/>
              <a:t>9. Петренко Л. В. Нарушение высших форм памяти. – М., 1976.</a:t>
            </a:r>
            <a:br>
              <a:rPr lang="ru-RU" dirty="0" smtClean="0"/>
            </a:br>
            <a:r>
              <a:rPr lang="ru-RU" dirty="0" smtClean="0"/>
              <a:t>10. Психология. Словарь. /Под общ. ред. А. В. Петровского, М. Г. </a:t>
            </a:r>
            <a:r>
              <a:rPr lang="ru-RU" dirty="0" err="1" smtClean="0"/>
              <a:t>Ярошевского</a:t>
            </a:r>
            <a:r>
              <a:rPr lang="ru-RU" dirty="0" smtClean="0"/>
              <a:t>. – М., 1990.</a:t>
            </a:r>
            <a:br>
              <a:rPr lang="ru-RU" dirty="0" smtClean="0"/>
            </a:br>
            <a:r>
              <a:rPr lang="ru-RU" dirty="0" smtClean="0"/>
              <a:t>11. Рубинштейн С. Я. Экспериментальные методики патопсихологии. – М., 1972.</a:t>
            </a:r>
            <a:br>
              <a:rPr lang="ru-RU" dirty="0" smtClean="0"/>
            </a:br>
            <a:r>
              <a:rPr lang="ru-RU" dirty="0" smtClean="0"/>
              <a:t>12. Рубинштейн С. Я. Экспериментальные методики патопсихологии и опыт их применения в клинике. – М., 1970.</a:t>
            </a:r>
            <a:endParaRPr lang="ru-RU" dirty="0"/>
          </a:p>
        </p:txBody>
      </p:sp>
      <p:sp>
        <p:nvSpPr>
          <p:cNvPr id="3" name="Заголовок 2"/>
          <p:cNvSpPr>
            <a:spLocks noGrp="1"/>
          </p:cNvSpPr>
          <p:nvPr>
            <p:ph type="title"/>
          </p:nvPr>
        </p:nvSpPr>
        <p:spPr/>
        <p:txBody>
          <a:bodyPr/>
          <a:lstStyle/>
          <a:p>
            <a:r>
              <a:rPr lang="kk-KZ" dirty="0" smtClean="0"/>
              <a:t>Әдебиет</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C:\Users\123\Desktop\память.jpeg"/>
          <p:cNvPicPr>
            <a:picLocks noGrp="1" noChangeAspect="1" noChangeArrowheads="1"/>
          </p:cNvPicPr>
          <p:nvPr>
            <p:ph idx="1"/>
          </p:nvPr>
        </p:nvPicPr>
        <p:blipFill>
          <a:blip r:embed="rId2" cstate="print"/>
          <a:srcRect/>
          <a:stretch>
            <a:fillRect/>
          </a:stretch>
        </p:blipFill>
        <p:spPr bwMode="auto">
          <a:xfrm>
            <a:off x="1187625" y="2132856"/>
            <a:ext cx="6984776" cy="4725144"/>
          </a:xfrm>
          <a:prstGeom prst="rect">
            <a:avLst/>
          </a:prstGeom>
          <a:noFill/>
        </p:spPr>
      </p:pic>
      <p:sp>
        <p:nvSpPr>
          <p:cNvPr id="9" name="Содержимое 1"/>
          <p:cNvSpPr txBox="1">
            <a:spLocks/>
          </p:cNvSpPr>
          <p:nvPr/>
        </p:nvSpPr>
        <p:spPr>
          <a:xfrm>
            <a:off x="467544" y="404664"/>
            <a:ext cx="8219256" cy="1944216"/>
          </a:xfrm>
          <a:prstGeom prst="rect">
            <a:avLst/>
          </a:prstGeom>
        </p:spPr>
        <p:txBody>
          <a:bodyPr vert="horz" lIns="45720" rIns="45720">
            <a:normAutofit/>
          </a:bodyPr>
          <a:lstStyle/>
          <a:p>
            <a:pPr marL="0" marR="64008" lvl="0" indent="0" algn="just"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ru-RU" sz="3600" b="0" i="0" u="none" strike="noStrike" kern="120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Ес</a:t>
            </a:r>
            <a:r>
              <a:rPr kumimoji="0" lang="ru-RU" sz="3600" b="0" i="0" u="none" strike="noStrike" kern="1200" cap="none" spc="0" normalizeH="0" baseline="0" noProof="0" dirty="0" smtClean="0">
                <a:ln>
                  <a:noFill/>
                </a:ln>
                <a:solidFill>
                  <a:schemeClr val="tx2"/>
                </a:solidFill>
                <a:effectLst/>
                <a:uLnTx/>
                <a:uFillTx/>
                <a:latin typeface="Times New Roman" pitchFamily="18" charset="0"/>
                <a:ea typeface="+mn-ea"/>
                <a:cs typeface="Times New Roman" pitchFamily="18" charset="0"/>
              </a:rPr>
              <a:t>–  </a:t>
            </a:r>
            <a:r>
              <a:rPr kumimoji="0" lang="ru-RU" sz="3600" b="0" i="0" u="none" strike="noStrike" kern="120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бұл ақпаратты жоюға, көпреттік қайта жаңғыртуға, сақтауға, жаттауға жауап</a:t>
            </a:r>
            <a:r>
              <a:rPr kumimoji="0" lang="ru-RU" sz="3600" b="0" i="0" u="none" strike="noStrike" kern="1200" cap="none" spc="0" normalizeH="0" baseline="0" noProof="0" dirty="0" smtClean="0">
                <a:ln>
                  <a:noFill/>
                </a:ln>
                <a:solidFill>
                  <a:schemeClr val="tx2"/>
                </a:solidFill>
                <a:effectLst/>
                <a:uLnTx/>
                <a:uFillTx/>
                <a:latin typeface="Times New Roman" pitchFamily="18" charset="0"/>
                <a:ea typeface="+mn-ea"/>
                <a:cs typeface="Times New Roman" pitchFamily="18" charset="0"/>
              </a:rPr>
              <a:t> </a:t>
            </a:r>
            <a:r>
              <a:rPr kumimoji="0" lang="ru-RU" sz="3600" b="0" i="0" u="none" strike="noStrike" kern="120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беретін</a:t>
            </a:r>
            <a:r>
              <a:rPr kumimoji="0" lang="ru-RU" sz="3600" b="0" i="0" u="none" strike="noStrike" kern="1200" cap="none" spc="0" normalizeH="0" baseline="0" noProof="0" dirty="0" smtClean="0">
                <a:ln>
                  <a:noFill/>
                </a:ln>
                <a:solidFill>
                  <a:schemeClr val="tx2"/>
                </a:solidFill>
                <a:effectLst/>
                <a:uLnTx/>
                <a:uFillTx/>
                <a:latin typeface="Times New Roman" pitchFamily="18" charset="0"/>
                <a:ea typeface="+mn-ea"/>
                <a:cs typeface="Times New Roman" pitchFamily="18" charset="0"/>
              </a:rPr>
              <a:t> </a:t>
            </a:r>
            <a:r>
              <a:rPr kumimoji="0" lang="ru-RU" sz="3600" b="0" i="0" u="none" strike="noStrike" kern="120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психикалық </a:t>
            </a:r>
            <a:r>
              <a:rPr kumimoji="0" lang="ru-RU" sz="3600" b="0" i="0" u="none" strike="noStrike" kern="1200" cap="none" spc="0" normalizeH="0" baseline="0" noProof="0" dirty="0" smtClean="0">
                <a:ln>
                  <a:noFill/>
                </a:ln>
                <a:solidFill>
                  <a:schemeClr val="tx2"/>
                </a:solidFill>
                <a:effectLst/>
                <a:uLnTx/>
                <a:uFillTx/>
                <a:latin typeface="Times New Roman" pitchFamily="18" charset="0"/>
                <a:ea typeface="+mn-ea"/>
                <a:cs typeface="Times New Roman" pitchFamily="18" charset="0"/>
              </a:rPr>
              <a:t>процесс. </a:t>
            </a:r>
          </a:p>
          <a:p>
            <a:pPr marL="0" marR="64008" lvl="0" indent="0" algn="just"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kk-KZ" sz="3600" b="0" i="0" u="none" strike="noStrike" kern="1200" cap="none" spc="0" normalizeH="0" baseline="0" noProof="0" dirty="0" smtClean="0">
              <a:ln>
                <a:noFill/>
              </a:ln>
              <a:solidFill>
                <a:schemeClr val="tx2"/>
              </a:solidFill>
              <a:effectLst/>
              <a:uLnTx/>
              <a:uFillTx/>
              <a:latin typeface="Times New Roman" pitchFamily="18" charset="0"/>
              <a:ea typeface="+mn-ea"/>
              <a:cs typeface="Times New Roman" pitchFamily="18" charset="0"/>
            </a:endParaRPr>
          </a:p>
          <a:p>
            <a:pPr marL="0" marR="64008" lvl="0" indent="0" algn="just"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ru-RU" sz="3600" b="0" i="0" u="none" strike="noStrike" kern="1200" cap="none" spc="0" normalizeH="0" baseline="0" noProof="0" dirty="0">
              <a:ln>
                <a:noFill/>
              </a:ln>
              <a:solidFill>
                <a:schemeClr val="tx2"/>
              </a:solidFill>
              <a:effectLst/>
              <a:uLnTx/>
              <a:uFillTx/>
              <a:latin typeface="Times New Roman" pitchFamily="18" charset="0"/>
              <a:ea typeface="+mn-ea"/>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323528" y="620688"/>
            <a:ext cx="8363272" cy="5386603"/>
          </a:xfrm>
        </p:spPr>
        <p:txBody>
          <a:bodyPr/>
          <a:lstStyle/>
          <a:p>
            <a:pPr algn="just"/>
            <a:r>
              <a:rPr lang="ru-RU" dirty="0" smtClean="0">
                <a:latin typeface="Times New Roman" pitchFamily="18" charset="0"/>
                <a:cs typeface="Times New Roman" pitchFamily="18" charset="0"/>
              </a:rPr>
              <a:t>Осы </a:t>
            </a:r>
            <a:r>
              <a:rPr lang="ru-RU" dirty="0" err="1" smtClean="0">
                <a:latin typeface="Times New Roman" pitchFamily="18" charset="0"/>
                <a:cs typeface="Times New Roman" pitchFamily="18" charset="0"/>
              </a:rPr>
              <a:t>тәсіл аясында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есте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сақтау патологиясын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зерттеуде</a:t>
            </a:r>
            <a:r>
              <a:rPr lang="ru-RU" dirty="0" smtClean="0">
                <a:latin typeface="Times New Roman" pitchFamily="18" charset="0"/>
                <a:cs typeface="Times New Roman" pitchFamily="18" charset="0"/>
              </a:rPr>
              <a:t>: </a:t>
            </a:r>
          </a:p>
          <a:p>
            <a:pPr algn="just"/>
            <a:r>
              <a:rPr lang="ru-RU" dirty="0" smtClean="0">
                <a:latin typeface="Times New Roman" pitchFamily="18" charset="0"/>
                <a:cs typeface="Times New Roman" pitchFamily="18" charset="0"/>
              </a:rPr>
              <a:t>1) </a:t>
            </a:r>
            <a:r>
              <a:rPr lang="ru-RU" dirty="0" err="1" smtClean="0">
                <a:latin typeface="Times New Roman" pitchFamily="18" charset="0"/>
                <a:cs typeface="Times New Roman" pitchFamily="18" charset="0"/>
              </a:rPr>
              <a:t>жанама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және жанама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емес</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ырықты және ырықсыз есте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сақтаудың ішкі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қызметінің құрылымы</a:t>
            </a:r>
            <a:r>
              <a:rPr lang="ru-RU" dirty="0" smtClean="0">
                <a:latin typeface="Times New Roman" pitchFamily="18" charset="0"/>
                <a:cs typeface="Times New Roman" pitchFamily="18" charset="0"/>
              </a:rPr>
              <a:t>; </a:t>
            </a:r>
          </a:p>
          <a:p>
            <a:pPr algn="just"/>
            <a:r>
              <a:rPr lang="ru-RU" dirty="0" smtClean="0">
                <a:latin typeface="Times New Roman" pitchFamily="18" charset="0"/>
                <a:cs typeface="Times New Roman" pitchFamily="18" charset="0"/>
              </a:rPr>
              <a:t>2) </a:t>
            </a:r>
            <a:r>
              <a:rPr lang="ru-RU" dirty="0" err="1" smtClean="0">
                <a:latin typeface="Times New Roman" pitchFamily="18" charset="0"/>
                <a:cs typeface="Times New Roman" pitchFamily="18" charset="0"/>
              </a:rPr>
              <a:t>ішкі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процестің динамикасы</a:t>
            </a:r>
            <a:r>
              <a:rPr lang="ru-RU" dirty="0" smtClean="0">
                <a:latin typeface="Times New Roman" pitchFamily="18" charset="0"/>
                <a:cs typeface="Times New Roman" pitchFamily="18" charset="0"/>
              </a:rPr>
              <a:t>;</a:t>
            </a:r>
          </a:p>
          <a:p>
            <a:pPr algn="just"/>
            <a:r>
              <a:rPr lang="ru-RU" dirty="0" smtClean="0">
                <a:latin typeface="Times New Roman" pitchFamily="18" charset="0"/>
                <a:cs typeface="Times New Roman" pitchFamily="18" charset="0"/>
              </a:rPr>
              <a:t> 3) </a:t>
            </a:r>
            <a:r>
              <a:rPr lang="ru-RU" dirty="0" err="1" smtClean="0">
                <a:latin typeface="Times New Roman" pitchFamily="18" charset="0"/>
                <a:cs typeface="Times New Roman" pitchFamily="18" charset="0"/>
              </a:rPr>
              <a:t>жадтың мотивациялық компоненті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туралы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сұрақтар маңызды болып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табылады</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88640"/>
            <a:ext cx="8964488" cy="6336704"/>
          </a:xfrm>
        </p:spPr>
        <p:txBody>
          <a:bodyPr>
            <a:noAutofit/>
          </a:bodyPr>
          <a:lstStyle/>
          <a:p>
            <a:pPr algn="just"/>
            <a:r>
              <a:rPr lang="ru-RU" sz="2400" b="1" dirty="0" smtClean="0">
                <a:latin typeface="Times New Roman" pitchFamily="18" charset="0"/>
                <a:cs typeface="Times New Roman" pitchFamily="18" charset="0"/>
              </a:rPr>
              <a:t>Б.В. Зейгарник </a:t>
            </a:r>
            <a:r>
              <a:rPr lang="ru-RU" sz="2400" b="1" dirty="0" err="1" smtClean="0">
                <a:latin typeface="Times New Roman" pitchFamily="18" charset="0"/>
                <a:cs typeface="Times New Roman" pitchFamily="18" charset="0"/>
              </a:rPr>
              <a:t>ұсынған патопсихологиялық жүйелеу</a:t>
            </a:r>
            <a:r>
              <a:rPr lang="ru-RU" sz="2400" b="1"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  </a:t>
            </a:r>
          </a:p>
          <a:p>
            <a:pPr algn="just"/>
            <a:r>
              <a:rPr lang="ru-RU" sz="2400" b="1" i="1" dirty="0" err="1" smtClean="0">
                <a:latin typeface="Times New Roman" pitchFamily="18" charset="0"/>
                <a:cs typeface="Times New Roman" pitchFamily="18" charset="0"/>
              </a:rPr>
              <a:t>Ырықсыз ес</a:t>
            </a:r>
            <a:r>
              <a:rPr lang="ru-RU" sz="2400" b="1" i="1" dirty="0" smtClean="0">
                <a:latin typeface="Times New Roman" pitchFamily="18" charset="0"/>
                <a:cs typeface="Times New Roman" pitchFamily="18" charset="0"/>
              </a:rPr>
              <a:t> </a:t>
            </a:r>
            <a:r>
              <a:rPr lang="ru-RU" sz="2400" b="1" i="1" dirty="0" err="1" smtClean="0">
                <a:latin typeface="Times New Roman" pitchFamily="18" charset="0"/>
                <a:cs typeface="Times New Roman" pitchFamily="18" charset="0"/>
              </a:rPr>
              <a:t>бұзылысы.</a:t>
            </a:r>
            <a:r>
              <a:rPr lang="ru-RU" sz="2400" b="1" i="1" dirty="0" smtClean="0">
                <a:latin typeface="Times New Roman" pitchFamily="18" charset="0"/>
                <a:cs typeface="Times New Roman" pitchFamily="18" charset="0"/>
              </a:rPr>
              <a:t> Нарушение</a:t>
            </a:r>
            <a:r>
              <a:rPr lang="ru-RU" sz="2400" b="1"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неопосредованной</a:t>
            </a:r>
            <a:r>
              <a:rPr lang="ru-RU" sz="2400" b="1" dirty="0" smtClean="0">
                <a:latin typeface="Times New Roman" pitchFamily="18" charset="0"/>
                <a:cs typeface="Times New Roman" pitchFamily="18" charset="0"/>
              </a:rPr>
              <a:t> </a:t>
            </a:r>
            <a:r>
              <a:rPr lang="ru-RU" sz="2400" b="1" i="1" dirty="0" smtClean="0">
                <a:latin typeface="Times New Roman" pitchFamily="18" charset="0"/>
                <a:cs typeface="Times New Roman" pitchFamily="18" charset="0"/>
              </a:rPr>
              <a:t>памяти. </a:t>
            </a:r>
            <a:r>
              <a:rPr lang="ru-RU" sz="2400" u="sng" dirty="0" smtClean="0">
                <a:latin typeface="Times New Roman" pitchFamily="18" charset="0"/>
                <a:cs typeface="Times New Roman" pitchFamily="18" charset="0"/>
              </a:rPr>
              <a:t>Корсаков синдромы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-қазіргі ағымдағы жағдайлармен байланысты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ес</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бұзылысы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ең зерттелеген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түрлерінің бірі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болып</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табылады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Бұл кезде</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бұрыңғы жағдайлармен байланысты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ес</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сақталады.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Танымал</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Кеңес психологы</a:t>
            </a:r>
            <a:r>
              <a:rPr lang="ru-RU" sz="2400" dirty="0" smtClean="0">
                <a:latin typeface="Times New Roman" pitchFamily="18" charset="0"/>
                <a:cs typeface="Times New Roman" pitchFamily="18" charset="0"/>
              </a:rPr>
              <a:t> С.С. Корсаков 1887 ж. </a:t>
            </a:r>
            <a:r>
              <a:rPr lang="ru-RU" sz="2400" dirty="0" err="1" smtClean="0">
                <a:latin typeface="Times New Roman" pitchFamily="18" charset="0"/>
                <a:cs typeface="Times New Roman" pitchFamily="18" charset="0"/>
              </a:rPr>
              <a:t>сипаттады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және соның есімімен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аталды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Көбінесе  ағымдағы жағдайларға қатысты конфабуляциялармен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естегі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белгісіздіктерді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болмаған жағдайлармен толтыру</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және олардың уақыты </a:t>
            </a:r>
            <a:r>
              <a:rPr lang="ru-RU" sz="2400" dirty="0" smtClean="0">
                <a:latin typeface="Times New Roman" pitchFamily="18" charset="0"/>
                <a:cs typeface="Times New Roman" pitchFamily="18" charset="0"/>
              </a:rPr>
              <a:t>мен </a:t>
            </a:r>
            <a:r>
              <a:rPr lang="ru-RU" sz="2400" dirty="0" err="1" smtClean="0">
                <a:latin typeface="Times New Roman" pitchFamily="18" charset="0"/>
                <a:cs typeface="Times New Roman" pitchFamily="18" charset="0"/>
              </a:rPr>
              <a:t>орнына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қатысты дезориентировакамен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бірге</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келеді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Аурулардың естерінде</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жақын өткен шақ оқиғаларын болмайды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бірақ олармен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біраз</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жылдар</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бұрын болған жағдайларды фотографиялық түрде жаңғырта алады</a:t>
            </a:r>
            <a:r>
              <a:rPr lang="ru-RU" sz="2400" dirty="0" smtClean="0">
                <a:latin typeface="Times New Roman" pitchFamily="18" charset="0"/>
                <a:cs typeface="Times New Roman" pitchFamily="18" charset="0"/>
              </a:rPr>
              <a:t>. Низкое плато без наращивания.  </a:t>
            </a:r>
            <a:r>
              <a:rPr lang="ru-RU" sz="2400" dirty="0" err="1" smtClean="0">
                <a:latin typeface="Times New Roman" pitchFamily="18" charset="0"/>
                <a:cs typeface="Times New Roman" pitchFamily="18" charset="0"/>
              </a:rPr>
              <a:t>Қысқамерзімді ес</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бұзылады.</a:t>
            </a:r>
            <a:r>
              <a:rPr lang="ru-RU" sz="2400" dirty="0" smtClean="0">
                <a:latin typeface="Times New Roman" pitchFamily="18" charset="0"/>
                <a:cs typeface="Times New Roman" pitchFamily="18" charset="0"/>
              </a:rPr>
              <a:t> </a:t>
            </a:r>
          </a:p>
          <a:p>
            <a:pPr algn="just"/>
            <a:endParaRPr lang="ru-RU"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683568" y="1340768"/>
            <a:ext cx="8064896" cy="3861048"/>
          </a:xfrm>
        </p:spPr>
        <p:txBody>
          <a:bodyPr>
            <a:normAutofit/>
          </a:bodyPr>
          <a:lstStyle/>
          <a:p>
            <a:pPr algn="just"/>
            <a:r>
              <a:rPr lang="kk-KZ" sz="2400" dirty="0" smtClean="0">
                <a:latin typeface="Times New Roman" pitchFamily="18" charset="0"/>
                <a:cs typeface="Times New Roman" pitchFamily="18" charset="0"/>
              </a:rPr>
              <a:t>Көп кезде корсаков синдромы көрген немес естіген затты нақты емес айтудан немес нашар бағдарланудан байқалады. Шынайы оқиғалар аурудың санасыда біресе айқын болуы мүмкін, біресе орын алмаған жағдайлармен ұштасуы мүмкін.  Осылайша осы шақ ақпаратын айта алмау (воспроизведение) болашақты жоспарлауға мүмкіндік бермейді, өмірдің жеке периодтарының өзарабайланысы бұзылады. </a:t>
            </a:r>
            <a:endParaRPr lang="ru-RU" sz="2400" dirty="0" smtClean="0">
              <a:latin typeface="Times New Roman" pitchFamily="18" charset="0"/>
              <a:cs typeface="Times New Roman" pitchFamily="18" charset="0"/>
            </a:endParaRPr>
          </a:p>
          <a:p>
            <a:pPr algn="just"/>
            <a:endParaRPr lang="ru-RU" sz="2400" dirty="0" smtClean="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lnSpcReduction="10000"/>
          </a:bodyPr>
          <a:lstStyle/>
          <a:p>
            <a:pPr algn="just"/>
            <a:r>
              <a:rPr lang="ru-RU" sz="2800" dirty="0" err="1" smtClean="0">
                <a:latin typeface="Times New Roman" pitchFamily="18" charset="0"/>
                <a:cs typeface="Times New Roman" pitchFamily="18" charset="0"/>
              </a:rPr>
              <a:t>Көңіл-күйдің </a:t>
            </a:r>
            <a:r>
              <a:rPr lang="ru-RU" sz="2800" dirty="0" smtClean="0">
                <a:latin typeface="Times New Roman" pitchFamily="18" charset="0"/>
                <a:cs typeface="Times New Roman" pitchFamily="18" charset="0"/>
              </a:rPr>
              <a:t>тез </a:t>
            </a:r>
            <a:r>
              <a:rPr lang="ru-RU" sz="2800" dirty="0" err="1" smtClean="0">
                <a:latin typeface="Times New Roman" pitchFamily="18" charset="0"/>
                <a:cs typeface="Times New Roman" pitchFamily="18" charset="0"/>
              </a:rPr>
              <a:t>ауысуы</a:t>
            </a:r>
            <a:r>
              <a:rPr lang="ru-RU" sz="2800" dirty="0" smtClean="0">
                <a:latin typeface="Times New Roman" pitchFamily="18" charset="0"/>
                <a:cs typeface="Times New Roman" pitchFamily="18" charset="0"/>
              </a:rPr>
              <a:t> да </a:t>
            </a:r>
            <a:r>
              <a:rPr lang="ru-RU" sz="2800" dirty="0" err="1" smtClean="0">
                <a:latin typeface="Times New Roman" pitchFamily="18" charset="0"/>
                <a:cs typeface="Times New Roman" pitchFamily="18" charset="0"/>
              </a:rPr>
              <a:t>бұл бұзылысқа тән</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Алкогольді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тәуелділік кезінде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эмоционалды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тұрақсыздық </a:t>
            </a:r>
            <a:r>
              <a:rPr lang="ru-RU" sz="2800" dirty="0" smtClean="0">
                <a:latin typeface="Times New Roman" pitchFamily="18" charset="0"/>
                <a:cs typeface="Times New Roman" pitchFamily="18" charset="0"/>
              </a:rPr>
              <a:t>аса </a:t>
            </a:r>
            <a:r>
              <a:rPr lang="ru-RU" sz="2800" dirty="0" err="1" smtClean="0">
                <a:latin typeface="Times New Roman" pitchFamily="18" charset="0"/>
                <a:cs typeface="Times New Roman" pitchFamily="18" charset="0"/>
              </a:rPr>
              <a:t>байқалады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Қарт адамдарда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болып</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жатқан оқиғаларға зауқы болмауы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қатынасы болмауы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Психоэмоционалды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бұзылыстар соматикалықтармен қатар жүреді: </a:t>
            </a:r>
            <a:r>
              <a:rPr lang="ru-RU" sz="2800" dirty="0" smtClean="0">
                <a:latin typeface="Times New Roman" pitchFamily="18" charset="0"/>
                <a:cs typeface="Times New Roman" pitchFamily="18" charset="0"/>
              </a:rPr>
              <a:t>тахикардия, бас </a:t>
            </a:r>
            <a:r>
              <a:rPr lang="ru-RU" sz="2800" dirty="0" err="1" smtClean="0">
                <a:latin typeface="Times New Roman" pitchFamily="18" charset="0"/>
                <a:cs typeface="Times New Roman" pitchFamily="18" charset="0"/>
              </a:rPr>
              <a:t>айналу</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тәбеттің болмауы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салмақ азю</a:t>
            </a:r>
            <a:r>
              <a:rPr lang="ru-RU" sz="2800" dirty="0" smtClean="0">
                <a:latin typeface="Times New Roman" pitchFamily="18" charset="0"/>
                <a:cs typeface="Times New Roman" pitchFamily="18" charset="0"/>
              </a:rPr>
              <a:t>, миалгия, артралгия, </a:t>
            </a:r>
            <a:r>
              <a:rPr lang="ru-RU" sz="2800" dirty="0" err="1" smtClean="0">
                <a:latin typeface="Times New Roman" pitchFamily="18" charset="0"/>
                <a:cs typeface="Times New Roman" pitchFamily="18" charset="0"/>
              </a:rPr>
              <a:t>кардиалгия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ұйқысы болмау</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бұлшық ет</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күшін жоғалту, қатты дауыстар</a:t>
            </a:r>
            <a:r>
              <a:rPr lang="ru-RU" sz="2800" dirty="0" smtClean="0">
                <a:latin typeface="Times New Roman" pitchFamily="18" charset="0"/>
                <a:cs typeface="Times New Roman" pitchFamily="18" charset="0"/>
              </a:rPr>
              <a:t> мен </a:t>
            </a:r>
            <a:r>
              <a:rPr lang="ru-RU" sz="2800" dirty="0" err="1" smtClean="0">
                <a:latin typeface="Times New Roman" pitchFamily="18" charset="0"/>
                <a:cs typeface="Times New Roman" pitchFamily="18" charset="0"/>
              </a:rPr>
              <a:t>жарықтан қорқу</a:t>
            </a:r>
            <a:r>
              <a:rPr lang="ru-RU" sz="2800" dirty="0" smtClean="0">
                <a:latin typeface="Times New Roman" pitchFamily="18" charset="0"/>
                <a:cs typeface="Times New Roman" pitchFamily="18" charset="0"/>
              </a:rPr>
              <a:t>. </a:t>
            </a:r>
            <a:br>
              <a:rPr lang="ru-RU" sz="2800" dirty="0" smtClean="0">
                <a:latin typeface="Times New Roman" pitchFamily="18" charset="0"/>
                <a:cs typeface="Times New Roman" pitchFamily="18" charset="0"/>
              </a:rPr>
            </a:br>
            <a:endParaRPr lang="ru-RU" sz="2800" dirty="0" smtClean="0">
              <a:latin typeface="Times New Roman" pitchFamily="18" charset="0"/>
              <a:cs typeface="Times New Roman" pitchFamily="18" charset="0"/>
            </a:endParaRP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395536" y="332656"/>
            <a:ext cx="8352928" cy="6264696"/>
          </a:xfrm>
        </p:spPr>
        <p:txBody>
          <a:bodyPr>
            <a:normAutofit fontScale="92500" lnSpcReduction="10000"/>
          </a:bodyPr>
          <a:lstStyle/>
          <a:p>
            <a:pPr algn="just"/>
            <a:r>
              <a:rPr lang="kk-KZ" dirty="0" smtClean="0">
                <a:latin typeface="Times New Roman" pitchFamily="18" charset="0"/>
                <a:cs typeface="Times New Roman" pitchFamily="18" charset="0"/>
              </a:rPr>
              <a:t>Ауру себептері: </a:t>
            </a:r>
          </a:p>
          <a:p>
            <a:pPr algn="just"/>
            <a:r>
              <a:rPr lang="ru-RU" dirty="0" err="1" smtClean="0">
                <a:latin typeface="Times New Roman" pitchFamily="18" charset="0"/>
                <a:cs typeface="Times New Roman" pitchFamily="18" charset="0"/>
              </a:rPr>
              <a:t>Алкогольді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тәуелділік,</a:t>
            </a:r>
            <a:endParaRPr lang="ru-RU" dirty="0" smtClean="0">
              <a:latin typeface="Times New Roman" pitchFamily="18" charset="0"/>
              <a:cs typeface="Times New Roman" pitchFamily="18" charset="0"/>
            </a:endParaRPr>
          </a:p>
          <a:p>
            <a:pPr algn="just"/>
            <a:r>
              <a:rPr lang="ru-RU" dirty="0" err="1" smtClean="0">
                <a:latin typeface="Times New Roman" pitchFamily="18" charset="0"/>
                <a:cs typeface="Times New Roman" pitchFamily="18" charset="0"/>
              </a:rPr>
              <a:t>Витаминдер</a:t>
            </a:r>
            <a:r>
              <a:rPr lang="ru-RU" dirty="0" smtClean="0">
                <a:latin typeface="Times New Roman" pitchFamily="18" charset="0"/>
                <a:cs typeface="Times New Roman" pitchFamily="18" charset="0"/>
              </a:rPr>
              <a:t> мен </a:t>
            </a:r>
            <a:r>
              <a:rPr lang="ru-RU" dirty="0" err="1" smtClean="0">
                <a:latin typeface="Times New Roman" pitchFamily="18" charset="0"/>
                <a:cs typeface="Times New Roman" pitchFamily="18" charset="0"/>
              </a:rPr>
              <a:t>микроэлементтер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сіңірілуінің бұзылуы</a:t>
            </a:r>
            <a:r>
              <a:rPr lang="ru-RU" dirty="0" smtClean="0">
                <a:latin typeface="Times New Roman" pitchFamily="18" charset="0"/>
                <a:cs typeface="Times New Roman" pitchFamily="18" charset="0"/>
              </a:rPr>
              <a:t>,</a:t>
            </a:r>
          </a:p>
          <a:p>
            <a:pPr algn="just"/>
            <a:r>
              <a:rPr lang="ru-RU" dirty="0" smtClean="0">
                <a:latin typeface="Times New Roman" pitchFamily="18" charset="0"/>
                <a:cs typeface="Times New Roman" pitchFamily="18" charset="0"/>
              </a:rPr>
              <a:t>гиповитаминоз B1,</a:t>
            </a:r>
          </a:p>
          <a:p>
            <a:pPr algn="just"/>
            <a:r>
              <a:rPr lang="ru-RU" dirty="0" err="1" smtClean="0">
                <a:latin typeface="Times New Roman" pitchFamily="18" charset="0"/>
                <a:cs typeface="Times New Roman" pitchFamily="18" charset="0"/>
              </a:rPr>
              <a:t>Ауыр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травмалық жарақаттар,</a:t>
            </a:r>
            <a:endParaRPr lang="ru-RU" dirty="0" smtClean="0">
              <a:latin typeface="Times New Roman" pitchFamily="18" charset="0"/>
              <a:cs typeface="Times New Roman" pitchFamily="18" charset="0"/>
            </a:endParaRPr>
          </a:p>
          <a:p>
            <a:pPr algn="just"/>
            <a:r>
              <a:rPr lang="ru-RU" dirty="0" err="1" smtClean="0">
                <a:latin typeface="Times New Roman" pitchFamily="18" charset="0"/>
                <a:cs typeface="Times New Roman" pitchFamily="18" charset="0"/>
              </a:rPr>
              <a:t>Мидағы жаңа түзілістер,</a:t>
            </a:r>
            <a:endParaRPr lang="ru-RU" dirty="0" smtClean="0">
              <a:latin typeface="Times New Roman" pitchFamily="18" charset="0"/>
              <a:cs typeface="Times New Roman" pitchFamily="18" charset="0"/>
            </a:endParaRPr>
          </a:p>
          <a:p>
            <a:pPr algn="just"/>
            <a:r>
              <a:rPr lang="ru-RU" dirty="0" err="1" smtClean="0">
                <a:latin typeface="Times New Roman" pitchFamily="18" charset="0"/>
                <a:cs typeface="Times New Roman" pitchFamily="18" charset="0"/>
              </a:rPr>
              <a:t>Жүктілік кезіндегі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жиі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лоқсу,</a:t>
            </a:r>
            <a:endParaRPr lang="ru-RU" dirty="0" smtClean="0">
              <a:latin typeface="Times New Roman" pitchFamily="18" charset="0"/>
              <a:cs typeface="Times New Roman" pitchFamily="18" charset="0"/>
            </a:endParaRPr>
          </a:p>
          <a:p>
            <a:pPr algn="just"/>
            <a:r>
              <a:rPr lang="ru-RU" dirty="0" smtClean="0">
                <a:latin typeface="Times New Roman" pitchFamily="18" charset="0"/>
                <a:cs typeface="Times New Roman" pitchFamily="18" charset="0"/>
              </a:rPr>
              <a:t>эндокринопатии — гипергликемия,</a:t>
            </a:r>
          </a:p>
          <a:p>
            <a:pPr algn="just"/>
            <a:r>
              <a:rPr lang="ru-RU" dirty="0" err="1" smtClean="0">
                <a:latin typeface="Times New Roman" pitchFamily="18" charset="0"/>
                <a:cs typeface="Times New Roman" pitchFamily="18" charset="0"/>
              </a:rPr>
              <a:t>Гормональды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бұзылыстар,</a:t>
            </a:r>
            <a:endParaRPr lang="ru-RU" dirty="0" smtClean="0">
              <a:latin typeface="Times New Roman" pitchFamily="18" charset="0"/>
              <a:cs typeface="Times New Roman" pitchFamily="18" charset="0"/>
            </a:endParaRPr>
          </a:p>
          <a:p>
            <a:pPr algn="just"/>
            <a:r>
              <a:rPr lang="ru-RU" dirty="0" smtClean="0">
                <a:latin typeface="Times New Roman" pitchFamily="18" charset="0"/>
                <a:cs typeface="Times New Roman" pitchFamily="18" charset="0"/>
              </a:rPr>
              <a:t>Бас </a:t>
            </a:r>
            <a:r>
              <a:rPr lang="ru-RU" dirty="0" err="1" smtClean="0">
                <a:latin typeface="Times New Roman" pitchFamily="18" charset="0"/>
                <a:cs typeface="Times New Roman" pitchFamily="18" charset="0"/>
              </a:rPr>
              <a:t>миындағы дисциркуляторлы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процесстер</a:t>
            </a:r>
            <a:r>
              <a:rPr lang="ru-RU" dirty="0" smtClean="0">
                <a:latin typeface="Times New Roman" pitchFamily="18" charset="0"/>
                <a:cs typeface="Times New Roman" pitchFamily="18" charset="0"/>
              </a:rPr>
              <a:t>,</a:t>
            </a:r>
          </a:p>
          <a:p>
            <a:pPr algn="just"/>
            <a:r>
              <a:rPr lang="ru-RU" dirty="0" err="1" smtClean="0">
                <a:latin typeface="Times New Roman" pitchFamily="18" charset="0"/>
                <a:cs typeface="Times New Roman" pitchFamily="18" charset="0"/>
              </a:rPr>
              <a:t>Ауыр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күрделі инфекциялар</a:t>
            </a:r>
            <a:r>
              <a:rPr lang="ru-RU" dirty="0" smtClean="0">
                <a:latin typeface="Times New Roman" pitchFamily="18" charset="0"/>
                <a:cs typeface="Times New Roman" pitchFamily="18" charset="0"/>
              </a:rPr>
              <a:t>,</a:t>
            </a:r>
          </a:p>
          <a:p>
            <a:pPr algn="just"/>
            <a:r>
              <a:rPr lang="ru-RU" dirty="0" smtClean="0">
                <a:latin typeface="Times New Roman" pitchFamily="18" charset="0"/>
                <a:cs typeface="Times New Roman" pitchFamily="18" charset="0"/>
              </a:rPr>
              <a:t>интоксикации — </a:t>
            </a:r>
            <a:r>
              <a:rPr lang="ru-RU" dirty="0" err="1" smtClean="0">
                <a:latin typeface="Times New Roman" pitchFamily="18" charset="0"/>
                <a:cs typeface="Times New Roman" pitchFamily="18" charset="0"/>
              </a:rPr>
              <a:t>есіркілік</a:t>
            </a:r>
            <a:r>
              <a:rPr lang="ru-RU" dirty="0" smtClean="0">
                <a:latin typeface="Times New Roman" pitchFamily="18" charset="0"/>
                <a:cs typeface="Times New Roman" pitchFamily="18" charset="0"/>
              </a:rPr>
              <a:t>, токсикомания, </a:t>
            </a:r>
            <a:r>
              <a:rPr lang="ru-RU" dirty="0" err="1" smtClean="0">
                <a:latin typeface="Times New Roman" pitchFamily="18" charset="0"/>
                <a:cs typeface="Times New Roman" pitchFamily="18" charset="0"/>
              </a:rPr>
              <a:t>әртүрлі </a:t>
            </a:r>
            <a:r>
              <a:rPr lang="ru-RU" dirty="0" smtClean="0">
                <a:latin typeface="Times New Roman" pitchFamily="18" charset="0"/>
                <a:cs typeface="Times New Roman" pitchFamily="18" charset="0"/>
              </a:rPr>
              <a:t>улану,</a:t>
            </a:r>
          </a:p>
          <a:p>
            <a:pPr algn="just"/>
            <a:r>
              <a:rPr lang="ru-RU" dirty="0" smtClean="0">
                <a:latin typeface="Times New Roman" pitchFamily="18" charset="0"/>
                <a:cs typeface="Times New Roman" pitchFamily="18" charset="0"/>
              </a:rPr>
              <a:t>гипоксия,</a:t>
            </a:r>
          </a:p>
          <a:p>
            <a:pPr algn="just"/>
            <a:r>
              <a:rPr lang="ru-RU" dirty="0" err="1" smtClean="0">
                <a:latin typeface="Times New Roman" pitchFamily="18" charset="0"/>
                <a:cs typeface="Times New Roman" pitchFamily="18" charset="0"/>
              </a:rPr>
              <a:t>сенильді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процесстер</a:t>
            </a:r>
            <a:r>
              <a:rPr lang="ru-RU" dirty="0" smtClean="0">
                <a:latin typeface="Times New Roman" pitchFamily="18" charset="0"/>
                <a:cs typeface="Times New Roman" pitchFamily="18" charset="0"/>
              </a:rPr>
              <a:t>,</a:t>
            </a:r>
          </a:p>
          <a:p>
            <a:pPr algn="just"/>
            <a:r>
              <a:rPr lang="ru-RU" dirty="0" err="1" smtClean="0">
                <a:latin typeface="Times New Roman" pitchFamily="18" charset="0"/>
                <a:cs typeface="Times New Roman" pitchFamily="18" charset="0"/>
              </a:rPr>
              <a:t>Эпилепсияны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хирургиялық емдеу</a:t>
            </a:r>
            <a:r>
              <a:rPr lang="ru-RU" dirty="0" smtClean="0">
                <a:latin typeface="Times New Roman" pitchFamily="18" charset="0"/>
                <a:cs typeface="Times New Roman" pitchFamily="18" charset="0"/>
              </a:rPr>
              <a:t>.</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323528" y="260648"/>
            <a:ext cx="8496944" cy="6336704"/>
          </a:xfrm>
        </p:spPr>
        <p:txBody>
          <a:bodyPr>
            <a:normAutofit/>
          </a:bodyPr>
          <a:lstStyle/>
          <a:p>
            <a:pPr algn="just"/>
            <a:r>
              <a:rPr lang="ru-RU" sz="2800" dirty="0" smtClean="0">
                <a:latin typeface="Times New Roman" pitchFamily="18" charset="0"/>
                <a:cs typeface="Times New Roman" pitchFamily="18" charset="0"/>
              </a:rPr>
              <a:t>Корсаков синдромы </a:t>
            </a:r>
            <a:r>
              <a:rPr lang="ru-RU" sz="2800" dirty="0" err="1" smtClean="0">
                <a:latin typeface="Times New Roman" pitchFamily="18" charset="0"/>
                <a:cs typeface="Times New Roman" pitchFamily="18" charset="0"/>
              </a:rPr>
              <a:t>кезінде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амнезияның екі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түрі пайда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болады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ретроградты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және фиксациялық</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Ретроградты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амнезиялық бұзылыс аурудың басталуы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жайлы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ұмыту бірақ балалық шақтағы естеліктердің сақталуымен сипатталады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Фиксациялық </a:t>
            </a:r>
            <a:r>
              <a:rPr lang="ru-RU" sz="2800" dirty="0" smtClean="0">
                <a:latin typeface="Times New Roman" pitchFamily="18" charset="0"/>
                <a:cs typeface="Times New Roman" pitchFamily="18" charset="0"/>
              </a:rPr>
              <a:t>амнезия </a:t>
            </a:r>
            <a:r>
              <a:rPr lang="ru-RU" sz="2800" dirty="0" err="1" smtClean="0">
                <a:latin typeface="Times New Roman" pitchFamily="18" charset="0"/>
                <a:cs typeface="Times New Roman" pitchFamily="18" charset="0"/>
              </a:rPr>
              <a:t>санада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ағымдағы оқиғаларды ұстай алмаумен</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ерекшеленеді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Аурулар</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әңгіме мақсатын </a:t>
            </a:r>
            <a:r>
              <a:rPr lang="ru-RU" sz="2800" dirty="0" smtClean="0">
                <a:latin typeface="Times New Roman" pitchFamily="18" charset="0"/>
                <a:cs typeface="Times New Roman" pitchFamily="18" charset="0"/>
              </a:rPr>
              <a:t>тез </a:t>
            </a:r>
            <a:r>
              <a:rPr lang="ru-RU" sz="2800" dirty="0" err="1" smtClean="0">
                <a:latin typeface="Times New Roman" pitchFamily="18" charset="0"/>
                <a:cs typeface="Times New Roman" pitchFamily="18" charset="0"/>
              </a:rPr>
              <a:t>ұмытады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өз әңгімелесушілерін есте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сақтамайды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бір</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адамдармен</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бірнеше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рет</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қайтара амандасады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оқығанын бірден</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ұмытады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Олар</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таңғы </a:t>
            </a:r>
            <a:r>
              <a:rPr lang="ru-RU" sz="2800" dirty="0" smtClean="0">
                <a:latin typeface="Times New Roman" pitchFamily="18" charset="0"/>
                <a:cs typeface="Times New Roman" pitchFamily="18" charset="0"/>
              </a:rPr>
              <a:t>асы </a:t>
            </a:r>
            <a:r>
              <a:rPr lang="ru-RU" sz="2800" dirty="0" err="1" smtClean="0">
                <a:latin typeface="Times New Roman" pitchFamily="18" charset="0"/>
                <a:cs typeface="Times New Roman" pitchFamily="18" charset="0"/>
              </a:rPr>
              <a:t>немесе</a:t>
            </a:r>
            <a:r>
              <a:rPr lang="ru-RU" sz="2800" dirty="0" smtClean="0">
                <a:latin typeface="Times New Roman" pitchFamily="18" charset="0"/>
                <a:cs typeface="Times New Roman" pitchFamily="18" charset="0"/>
              </a:rPr>
              <a:t> 1-2 </a:t>
            </a:r>
            <a:r>
              <a:rPr lang="ru-RU" sz="2800" dirty="0" err="1" smtClean="0">
                <a:latin typeface="Times New Roman" pitchFamily="18" charset="0"/>
                <a:cs typeface="Times New Roman" pitchFamily="18" charset="0"/>
              </a:rPr>
              <a:t>сағат бұрынғы әрекеті жайлы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айта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алмайды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Ауруға дейінгі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оқиғалар әдетте есте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берік</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сақталады.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Әдетте естің барлық түрлері: сөздік, эмоционалды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көрнекі зардап</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шегеді</a:t>
            </a:r>
            <a:r>
              <a:rPr lang="ru-RU" sz="2800" dirty="0" smtClean="0">
                <a:latin typeface="Times New Roman" pitchFamily="18" charset="0"/>
                <a:cs typeface="Times New Roman" pitchFamily="18" charset="0"/>
              </a:rPr>
              <a:t>. </a:t>
            </a:r>
            <a:endParaRPr lang="ru-RU" sz="28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1232</TotalTime>
  <Words>1212</Words>
  <Application>Microsoft Office PowerPoint</Application>
  <PresentationFormat>Экран (4:3)</PresentationFormat>
  <Paragraphs>75</Paragraphs>
  <Slides>23</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23</vt:i4>
      </vt:variant>
    </vt:vector>
  </HeadingPairs>
  <TitlesOfParts>
    <vt:vector size="30" baseType="lpstr">
      <vt:lpstr>Calibri</vt:lpstr>
      <vt:lpstr>Lucida Sans Unicode</vt:lpstr>
      <vt:lpstr>Times New Roman</vt:lpstr>
      <vt:lpstr>Verdana</vt:lpstr>
      <vt:lpstr>Wingdings 2</vt:lpstr>
      <vt:lpstr>Wingdings 3</vt:lpstr>
      <vt:lpstr>Открытая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Диагностика</vt:lpstr>
      <vt:lpstr>Презентация PowerPoint</vt:lpstr>
      <vt:lpstr>Презентация PowerPoint</vt:lpstr>
      <vt:lpstr>Презентация PowerPoint</vt:lpstr>
      <vt:lpstr>Презентация PowerPoint</vt:lpstr>
      <vt:lpstr>Әдебиет</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Естің бұзылыстары</dc:title>
  <dc:creator>123</dc:creator>
  <cp:lastModifiedBy>user</cp:lastModifiedBy>
  <cp:revision>40</cp:revision>
  <dcterms:created xsi:type="dcterms:W3CDTF">2020-01-26T19:48:22Z</dcterms:created>
  <dcterms:modified xsi:type="dcterms:W3CDTF">2022-01-17T20:36:25Z</dcterms:modified>
</cp:coreProperties>
</file>